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965" r:id="rId1"/>
  </p:sldMasterIdLst>
  <p:notesMasterIdLst>
    <p:notesMasterId r:id="rId22"/>
  </p:notesMasterIdLst>
  <p:handoutMasterIdLst>
    <p:handoutMasterId r:id="rId23"/>
  </p:handoutMasterIdLst>
  <p:sldIdLst>
    <p:sldId id="355" r:id="rId2"/>
    <p:sldId id="391" r:id="rId3"/>
    <p:sldId id="365" r:id="rId4"/>
    <p:sldId id="569" r:id="rId5"/>
    <p:sldId id="389" r:id="rId6"/>
    <p:sldId id="572" r:id="rId7"/>
    <p:sldId id="372" r:id="rId8"/>
    <p:sldId id="406" r:id="rId9"/>
    <p:sldId id="571" r:id="rId10"/>
    <p:sldId id="396" r:id="rId11"/>
    <p:sldId id="373" r:id="rId12"/>
    <p:sldId id="390" r:id="rId13"/>
    <p:sldId id="374" r:id="rId14"/>
    <p:sldId id="573" r:id="rId15"/>
    <p:sldId id="574" r:id="rId16"/>
    <p:sldId id="405" r:id="rId17"/>
    <p:sldId id="376" r:id="rId18"/>
    <p:sldId id="394" r:id="rId19"/>
    <p:sldId id="570" r:id="rId20"/>
    <p:sldId id="377" r:id="rId21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1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2AE29"/>
    <a:srgbClr val="FFFF66"/>
    <a:srgbClr val="33CCFF"/>
    <a:srgbClr val="FF7C80"/>
    <a:srgbClr val="FFFF00"/>
    <a:srgbClr val="FF3300"/>
    <a:srgbClr val="99CCFF"/>
    <a:srgbClr val="FF99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583"/>
    <p:restoredTop sz="82319"/>
  </p:normalViewPr>
  <p:slideViewPr>
    <p:cSldViewPr snapToObjects="1">
      <p:cViewPr varScale="1">
        <p:scale>
          <a:sx n="105" d="100"/>
          <a:sy n="105" d="100"/>
        </p:scale>
        <p:origin x="26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92" d="100"/>
          <a:sy n="92" d="100"/>
        </p:scale>
        <p:origin x="4288" y="192"/>
      </p:cViewPr>
      <p:guideLst>
        <p:guide orient="horz" pos="3021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6"/>
          <p:cNvSpPr>
            <a:spLocks noChangeArrowheads="1"/>
          </p:cNvSpPr>
          <p:nvPr/>
        </p:nvSpPr>
        <p:spPr bwMode="auto">
          <a:xfrm>
            <a:off x="411238" y="306289"/>
            <a:ext cx="2825448" cy="301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defTabSz="857250">
              <a:lnSpc>
                <a:spcPct val="97000"/>
              </a:lnSpc>
              <a:spcBef>
                <a:spcPct val="49000"/>
              </a:spcBef>
            </a:pPr>
            <a:r>
              <a:rPr lang="en-US" sz="1700" dirty="0">
                <a:latin typeface="Comic Sans MS" charset="0"/>
              </a:rPr>
              <a:t>CMSC 411</a:t>
            </a:r>
          </a:p>
        </p:txBody>
      </p:sp>
      <p:sp>
        <p:nvSpPr>
          <p:cNvPr id="14339" name="Rectangle 7"/>
          <p:cNvSpPr>
            <a:spLocks noChangeArrowheads="1"/>
          </p:cNvSpPr>
          <p:nvPr/>
        </p:nvSpPr>
        <p:spPr bwMode="auto">
          <a:xfrm>
            <a:off x="4197048" y="306289"/>
            <a:ext cx="2612571" cy="301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algn="r" defTabSz="857250">
              <a:lnSpc>
                <a:spcPct val="97000"/>
              </a:lnSpc>
              <a:spcBef>
                <a:spcPct val="49000"/>
              </a:spcBef>
            </a:pPr>
            <a:r>
              <a:rPr lang="en-US" sz="1700">
                <a:latin typeface="Comic Sans MS" charset="0"/>
              </a:rPr>
              <a:t> page </a:t>
            </a:r>
            <a:fld id="{C4B09AB9-4717-C14C-91B4-335DA6A3B8DA}" type="slidenum">
              <a:rPr lang="en-US" sz="1700">
                <a:latin typeface="Comic Sans MS" charset="0"/>
              </a:rPr>
              <a:pPr marL="214313" indent="-214313" algn="r" defTabSz="857250">
                <a:lnSpc>
                  <a:spcPct val="97000"/>
                </a:lnSpc>
                <a:spcBef>
                  <a:spcPct val="49000"/>
                </a:spcBef>
              </a:pPr>
              <a:t>‹#›</a:t>
            </a:fld>
            <a:endParaRPr lang="en-US" sz="1700">
              <a:latin typeface="Comic Sans MS" charset="0"/>
            </a:endParaRPr>
          </a:p>
        </p:txBody>
      </p:sp>
      <p:sp>
        <p:nvSpPr>
          <p:cNvPr id="14340" name="Rectangle 8"/>
          <p:cNvSpPr>
            <a:spLocks noChangeArrowheads="1"/>
          </p:cNvSpPr>
          <p:nvPr/>
        </p:nvSpPr>
        <p:spPr bwMode="auto">
          <a:xfrm>
            <a:off x="2884715" y="295870"/>
            <a:ext cx="1770743" cy="301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defTabSz="857250">
              <a:lnSpc>
                <a:spcPct val="97000"/>
              </a:lnSpc>
            </a:pPr>
            <a:r>
              <a:rPr lang="en-US" sz="1700" dirty="0">
                <a:latin typeface="Comic Sans MS" charset="0"/>
              </a:rPr>
              <a:t>Lecture 6</a:t>
            </a:r>
          </a:p>
        </p:txBody>
      </p:sp>
      <p:sp>
        <p:nvSpPr>
          <p:cNvPr id="14341" name="Rectangle 9"/>
          <p:cNvSpPr>
            <a:spLocks noChangeArrowheads="1"/>
          </p:cNvSpPr>
          <p:nvPr/>
        </p:nvSpPr>
        <p:spPr bwMode="auto">
          <a:xfrm>
            <a:off x="572106" y="9199067"/>
            <a:ext cx="3465285" cy="249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defTabSz="857250">
              <a:lnSpc>
                <a:spcPct val="118000"/>
              </a:lnSpc>
            </a:pPr>
            <a:fld id="{1C9373A4-A71F-D743-AD72-8151717DFC27}" type="datetime1">
              <a:rPr lang="en-US" sz="1200" smtClean="0">
                <a:latin typeface="Comic Sans MS" charset="0"/>
              </a:rPr>
              <a:pPr marL="214313" indent="-214313" defTabSz="857250">
                <a:lnSpc>
                  <a:spcPct val="118000"/>
                </a:lnSpc>
              </a:pPr>
              <a:t>9/21/22</a:t>
            </a:fld>
            <a:r>
              <a:rPr lang="en-US" sz="1200" dirty="0">
                <a:latin typeface="Comic Sans MS" charset="0"/>
              </a:rPr>
              <a:t>  </a:t>
            </a:r>
            <a:fld id="{A9645366-680E-A142-9061-9CE8FF6C9B99}" type="datetime10">
              <a:rPr lang="en-US" sz="1200">
                <a:latin typeface="Comic Sans MS" charset="0"/>
              </a:rPr>
              <a:pPr marL="214313" indent="-214313" defTabSz="857250">
                <a:lnSpc>
                  <a:spcPct val="118000"/>
                </a:lnSpc>
              </a:pPr>
              <a:t>11:06</a:t>
            </a:fld>
            <a:endParaRPr lang="en-US" sz="1200" dirty="0"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3944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tiff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5713" y="1200150"/>
            <a:ext cx="4806950" cy="360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5363" name="Rectangle 8"/>
          <p:cNvSpPr>
            <a:spLocks noChangeArrowheads="1"/>
          </p:cNvSpPr>
          <p:nvPr/>
        </p:nvSpPr>
        <p:spPr bwMode="auto">
          <a:xfrm>
            <a:off x="411239" y="689670"/>
            <a:ext cx="3012924" cy="301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defTabSz="857250">
              <a:lnSpc>
                <a:spcPct val="97000"/>
              </a:lnSpc>
              <a:spcBef>
                <a:spcPct val="49000"/>
              </a:spcBef>
            </a:pPr>
            <a:r>
              <a:rPr lang="en-US" sz="1700" b="0">
                <a:latin typeface="Comic Sans MS" charset="0"/>
              </a:rPr>
              <a:t>Comp 411 Lectures, Fall ‘06</a:t>
            </a:r>
          </a:p>
        </p:txBody>
      </p:sp>
      <p:sp>
        <p:nvSpPr>
          <p:cNvPr id="15364" name="Rectangle 9"/>
          <p:cNvSpPr>
            <a:spLocks noChangeArrowheads="1"/>
          </p:cNvSpPr>
          <p:nvPr/>
        </p:nvSpPr>
        <p:spPr bwMode="auto">
          <a:xfrm>
            <a:off x="3424162" y="689671"/>
            <a:ext cx="2611362" cy="301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algn="r" defTabSz="857250">
              <a:lnSpc>
                <a:spcPct val="97000"/>
              </a:lnSpc>
              <a:spcBef>
                <a:spcPct val="49000"/>
              </a:spcBef>
            </a:pPr>
            <a:r>
              <a:rPr lang="en-US" sz="1700" b="0">
                <a:latin typeface="Comic Sans MS" charset="0"/>
              </a:rPr>
              <a:t>Notes for slide </a:t>
            </a:r>
            <a:fld id="{5DD8205C-9898-9B44-86A6-07C8F5376F73}" type="slidenum">
              <a:rPr lang="en-US" sz="1700" b="0">
                <a:latin typeface="Comic Sans MS" charset="0"/>
              </a:rPr>
              <a:pPr marL="214313" indent="-214313" algn="r" defTabSz="857250">
                <a:lnSpc>
                  <a:spcPct val="97000"/>
                </a:lnSpc>
                <a:spcBef>
                  <a:spcPct val="49000"/>
                </a:spcBef>
              </a:pPr>
              <a:t>‹#›</a:t>
            </a:fld>
            <a:endParaRPr lang="en-US" sz="1700" b="0">
              <a:latin typeface="Comic Sans MS" charset="0"/>
            </a:endParaRPr>
          </a:p>
        </p:txBody>
      </p:sp>
      <p:sp>
        <p:nvSpPr>
          <p:cNvPr id="15365" name="Rectangle 11"/>
          <p:cNvSpPr>
            <a:spLocks noChangeArrowheads="1"/>
          </p:cNvSpPr>
          <p:nvPr/>
        </p:nvSpPr>
        <p:spPr bwMode="auto">
          <a:xfrm>
            <a:off x="406400" y="9042797"/>
            <a:ext cx="3470124" cy="249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defTabSz="857250">
              <a:lnSpc>
                <a:spcPct val="118000"/>
              </a:lnSpc>
            </a:pPr>
            <a:r>
              <a:rPr lang="en-US" sz="1200" b="0">
                <a:latin typeface="Comic Sans MS" charset="0"/>
              </a:rPr>
              <a:t>Leonard McMillan  </a:t>
            </a:r>
            <a:fld id="{E508152E-4ECE-244D-BFA8-7E9DF1C559FC}" type="datetime1">
              <a:rPr lang="en-US" sz="1200" b="0">
                <a:latin typeface="Comic Sans MS" charset="0"/>
              </a:rPr>
              <a:pPr marL="214313" indent="-214313" defTabSz="857250">
                <a:lnSpc>
                  <a:spcPct val="118000"/>
                </a:lnSpc>
              </a:pPr>
              <a:t>9/21/22</a:t>
            </a:fld>
            <a:r>
              <a:rPr lang="en-US" sz="1200" b="0">
                <a:latin typeface="Comic Sans MS" charset="0"/>
              </a:rPr>
              <a:t>  </a:t>
            </a:r>
            <a:fld id="{A0E5EC4C-A53F-0C4E-A217-945551D253B1}" type="datetime10">
              <a:rPr lang="en-US" sz="1200" b="0">
                <a:latin typeface="Comic Sans MS" charset="0"/>
              </a:rPr>
              <a:pPr marL="214313" indent="-214313" defTabSz="857250">
                <a:lnSpc>
                  <a:spcPct val="118000"/>
                </a:lnSpc>
              </a:pPr>
              <a:t>11:06</a:t>
            </a:fld>
            <a:endParaRPr lang="en-US" sz="1200" b="0"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715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7410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976086" y="4560988"/>
            <a:ext cx="5363029" cy="4317206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711" tIns="48355" rIns="96711" bIns="4835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79525" y="3475038"/>
            <a:ext cx="7042150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0613" tIns="44512" rIns="90613" bIns="44512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674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78150" y="554038"/>
            <a:ext cx="3644900" cy="2733675"/>
          </a:xfrm>
          <a:ln w="12700" cap="flat">
            <a:solidFill>
              <a:schemeClr val="tx1"/>
            </a:solidFill>
            <a:miter lim="800000"/>
            <a:headEnd/>
            <a:tailEnd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79525" y="3475038"/>
            <a:ext cx="7042150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0613" tIns="44512" rIns="90613" bIns="44512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072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78150" y="554038"/>
            <a:ext cx="3644900" cy="2733675"/>
          </a:xfrm>
          <a:ln w="12700" cap="flat">
            <a:solidFill>
              <a:schemeClr val="tx1"/>
            </a:solidFill>
            <a:miter lim="800000"/>
            <a:headEnd/>
            <a:tailEnd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6349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584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63" y="4560988"/>
            <a:ext cx="5851676" cy="4319289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783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150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22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529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734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939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613" name="Rectangle 5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304800" y="1881149"/>
            <a:ext cx="8534400" cy="1506575"/>
          </a:xfrm>
          <a:noFill/>
        </p:spPr>
        <p:txBody>
          <a:bodyPr lIns="91432" rIns="91432" anchor="b">
            <a:noAutofit/>
          </a:bodyPr>
          <a:lstStyle>
            <a:lvl1pPr algn="ctr"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en-US" dirty="0" err="1"/>
              <a:t>CMSC</a:t>
            </a:r>
            <a:r>
              <a:rPr lang="en-US" altLang="en-US" dirty="0"/>
              <a:t> 411</a:t>
            </a:r>
            <a:br>
              <a:rPr lang="en-US" altLang="en-US" dirty="0"/>
            </a:br>
            <a:r>
              <a:rPr lang="en-US" altLang="en-US" dirty="0"/>
              <a:t>Lecture - </a:t>
            </a:r>
          </a:p>
        </p:txBody>
      </p:sp>
      <p:sp>
        <p:nvSpPr>
          <p:cNvPr id="70861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81000" y="3524250"/>
            <a:ext cx="8458200" cy="2587625"/>
          </a:xfrm>
        </p:spPr>
        <p:txBody>
          <a:bodyPr lIns="91432" tIns="45716" rIns="91432" bIns="45716"/>
          <a:lstStyle>
            <a:lvl1pPr marL="0" indent="0" algn="ctr">
              <a:buFont typeface="Wingdings 2" pitchFamily="18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  <a:endParaRPr lang="en-US" altLang="en-US" dirty="0"/>
          </a:p>
        </p:txBody>
      </p:sp>
      <p:sp>
        <p:nvSpPr>
          <p:cNvPr id="8" name="Date Placeholder 7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12954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defRPr sz="1400">
                <a:solidFill>
                  <a:srgbClr val="FFFFFF"/>
                </a:solidFill>
                <a:latin typeface="Arial Narrow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Footer Placeholder 8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733800" y="6248400"/>
            <a:ext cx="2895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50000"/>
              </a:spcBef>
              <a:defRPr sz="1400">
                <a:solidFill>
                  <a:srgbClr val="FFFFFF"/>
                </a:solidFill>
                <a:latin typeface="Arial Narrow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" name="Rectangle 9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0" y="6400800"/>
            <a:ext cx="457200" cy="3810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0D1169FB-82AF-0541-87C5-36D285C4D8E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E22BDC-2394-274D-88F7-F26549147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1657"/>
            <a:ext cx="2286000" cy="64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36684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36C3A6-3EB8-044D-AB1E-3C0B37B0C9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271466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0"/>
            <a:ext cx="2286000" cy="685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705600" cy="68580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33A531-1237-D340-BE93-DD9C2D3A786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3566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708025"/>
            <a:ext cx="4495800" cy="61499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08025"/>
            <a:ext cx="4495800" cy="61499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FD3F83-DD56-5142-86FD-9ADB54A4A3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3210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0" y="304800"/>
            <a:ext cx="9144000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143000"/>
            <a:ext cx="3848100" cy="2476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10100" y="1143000"/>
            <a:ext cx="3848100" cy="2476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09600" y="3771900"/>
            <a:ext cx="3848100" cy="2476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10100" y="3771900"/>
            <a:ext cx="3848100" cy="2476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0822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4800"/>
            <a:ext cx="9144000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609600" y="1143000"/>
            <a:ext cx="3848100" cy="5105400"/>
          </a:xfrm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0100" y="1143000"/>
            <a:ext cx="3848100" cy="5105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4285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0" y="6535132"/>
            <a:ext cx="381000" cy="3048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A61889-E135-564A-857A-F15D184E0CC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B47936-1C2B-054A-B62E-473D70A38C5A}"/>
              </a:ext>
            </a:extLst>
          </p:cNvPr>
          <p:cNvSpPr txBox="1"/>
          <p:nvPr/>
        </p:nvSpPr>
        <p:spPr>
          <a:xfrm>
            <a:off x="152400" y="6535132"/>
            <a:ext cx="304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/>
              <a:t>CMSC 411 – Lecture 6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5903A55-4B67-3341-943B-C81042679A19}"/>
              </a:ext>
            </a:extLst>
          </p:cNvPr>
          <p:cNvCxnSpPr/>
          <p:nvPr userDrawn="1"/>
        </p:nvCxnSpPr>
        <p:spPr bwMode="auto">
          <a:xfrm flipV="1">
            <a:off x="0" y="6477000"/>
            <a:ext cx="9144000" cy="635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2AE2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397934924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77F1AD-823B-374D-9D59-8DAD18230F7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62136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08025"/>
            <a:ext cx="4495800" cy="6149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08025"/>
            <a:ext cx="4495800" cy="6149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A88E16-939C-254C-9AE2-A99AA33E2A9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04703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E41BDC-F549-1A4D-B960-A950326F154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0966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ECCA80-82B0-5D4D-92AF-5B3F3234363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69529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6983BC-64B8-0643-97ED-9E6296923D4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200279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86AFCA-7B31-544A-BF08-47EE56402AB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2526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0A5827-9ED5-6841-A5B2-1411D4000E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041178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58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9144000" cy="701675"/>
          </a:xfrm>
          <a:prstGeom prst="rect">
            <a:avLst/>
          </a:prstGeom>
          <a:solidFill>
            <a:srgbClr val="F2AE29"/>
          </a:solidFill>
          <a:ln w="9525">
            <a:noFill/>
            <a:miter lim="800000"/>
            <a:headEnd/>
            <a:tailEnd/>
          </a:ln>
        </p:spPr>
        <p:txBody>
          <a:bodyPr vert="horz" wrap="square" lIns="182863" tIns="45716" rIns="182863" bIns="45716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7075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708025"/>
            <a:ext cx="8763000" cy="569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63" tIns="137148" rIns="182863" bIns="1371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</p:txBody>
      </p:sp>
      <p:sp>
        <p:nvSpPr>
          <p:cNvPr id="70758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86800" y="6477000"/>
            <a:ext cx="381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latin typeface="Arial Narrow" charset="0"/>
                <a:cs typeface="Tahoma" charset="0"/>
              </a:defRPr>
            </a:lvl1pPr>
          </a:lstStyle>
          <a:p>
            <a:pPr>
              <a:defRPr/>
            </a:pPr>
            <a:fld id="{0D8816F0-3018-B248-B321-6AB44144174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463550" y="1812925"/>
            <a:ext cx="190500" cy="467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259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6" r:id="rId1"/>
    <p:sldLayoutId id="2147483967" r:id="rId2"/>
    <p:sldLayoutId id="2147483968" r:id="rId3"/>
    <p:sldLayoutId id="2147483969" r:id="rId4"/>
    <p:sldLayoutId id="2147483970" r:id="rId5"/>
    <p:sldLayoutId id="2147483971" r:id="rId6"/>
    <p:sldLayoutId id="2147483972" r:id="rId7"/>
    <p:sldLayoutId id="2147483973" r:id="rId8"/>
    <p:sldLayoutId id="2147483974" r:id="rId9"/>
    <p:sldLayoutId id="2147483975" r:id="rId10"/>
    <p:sldLayoutId id="2147483976" r:id="rId11"/>
    <p:sldLayoutId id="2147483977" r:id="rId12"/>
    <p:sldLayoutId id="2147483978" r:id="rId13"/>
    <p:sldLayoutId id="2147483979" r:id="rId14"/>
  </p:sldLayoutIdLst>
  <p:transition spd="med"/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effectLst/>
          <a:latin typeface="+mj-lt"/>
          <a:ea typeface="ＭＳ Ｐゴシック" charset="0"/>
          <a:cs typeface="Tahoma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Tahoma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Tahoma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Tahoma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Tahoma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9pPr>
    </p:titleStyle>
    <p:bodyStyle>
      <a:lvl1pPr marL="0" indent="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 2" charset="0"/>
        <a:buNone/>
        <a:defRPr kumimoji="1" sz="2800">
          <a:solidFill>
            <a:schemeClr val="tx1"/>
          </a:solidFill>
          <a:effectLst/>
          <a:latin typeface="+mn-lt"/>
          <a:ea typeface="ＭＳ Ｐゴシック" charset="0"/>
          <a:cs typeface="Tahoma"/>
        </a:defRPr>
      </a:lvl1pPr>
      <a:lvl2pPr marL="519113" indent="-288925" algn="l" rtl="0" eaLnBrk="1" fontAlgn="base" hangingPunct="1">
        <a:spcBef>
          <a:spcPct val="20000"/>
        </a:spcBef>
        <a:spcAft>
          <a:spcPct val="0"/>
        </a:spcAft>
        <a:buClr>
          <a:srgbClr val="FFC000"/>
        </a:buClr>
        <a:buSzPct val="85000"/>
        <a:buFont typeface="Wingdings" charset="0"/>
        <a:buChar char="l"/>
        <a:tabLst/>
        <a:defRPr kumimoji="1" sz="2300">
          <a:solidFill>
            <a:schemeClr val="tx1"/>
          </a:solidFill>
          <a:effectLst/>
          <a:latin typeface="+mn-lt"/>
          <a:ea typeface="Tahoma"/>
          <a:cs typeface="Tahoma" charset="0"/>
        </a:defRPr>
      </a:lvl2pPr>
      <a:lvl3pPr marL="1028700" indent="-2794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charset="0"/>
        <a:buChar char="Ø"/>
        <a:tabLst/>
        <a:defRPr kumimoji="1" sz="2000">
          <a:solidFill>
            <a:schemeClr val="tx1"/>
          </a:solidFill>
          <a:effectLst/>
          <a:latin typeface="+mn-lt"/>
          <a:ea typeface="Tahoma"/>
          <a:cs typeface="Tahoma" charset="0"/>
        </a:defRPr>
      </a:lvl3pPr>
      <a:lvl4pPr marL="1374775" indent="-230188" algn="l" rtl="0" eaLnBrk="1" fontAlgn="base" hangingPunct="1">
        <a:spcBef>
          <a:spcPct val="20000"/>
        </a:spcBef>
        <a:spcAft>
          <a:spcPct val="0"/>
        </a:spcAft>
        <a:buChar char="–"/>
        <a:tabLst/>
        <a:defRPr kumimoji="1">
          <a:solidFill>
            <a:schemeClr val="tx1"/>
          </a:solidFill>
          <a:effectLst/>
          <a:latin typeface="+mn-lt"/>
          <a:ea typeface="Tahoma"/>
          <a:cs typeface="Tahoma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/>
          <a:latin typeface="+mn-lt"/>
          <a:ea typeface="Tahoma"/>
          <a:cs typeface="Tahoma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04800" y="354013"/>
            <a:ext cx="8534400" cy="2370137"/>
          </a:xfrm>
        </p:spPr>
        <p:txBody>
          <a:bodyPr/>
          <a:lstStyle/>
          <a:p>
            <a:pPr algn="ctr" eaLnBrk="1" hangingPunct="1">
              <a:defRPr/>
            </a:pPr>
            <a:b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</a:br>
            <a:r>
              <a:rPr lang="en-US" sz="3600" dirty="0">
                <a:latin typeface="Tahoma" charset="0"/>
                <a:cs typeface="ＭＳ Ｐゴシック" charset="0"/>
              </a:rPr>
              <a:t>ISA (Instruction Set Architecture)</a:t>
            </a:r>
            <a:br>
              <a:rPr lang="en-US" sz="3600" dirty="0">
                <a:latin typeface="Tahoma" charset="0"/>
                <a:cs typeface="ＭＳ Ｐゴシック" charset="0"/>
              </a:rPr>
            </a:br>
            <a:r>
              <a:rPr lang="en-US" sz="3600" dirty="0">
                <a:latin typeface="Tahoma" charset="0"/>
                <a:cs typeface="ＭＳ Ｐゴシック" charset="0"/>
              </a:rPr>
              <a:t>Part II</a:t>
            </a:r>
            <a:endParaRPr lang="en-US" sz="3600" b="1" dirty="0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 2" charset="0"/>
              <a:buNone/>
              <a:defRPr/>
            </a:pPr>
            <a:r>
              <a:rPr lang="en-US" sz="3200" dirty="0">
                <a:latin typeface="Tahoma" charset="0"/>
                <a:ea typeface="ＭＳ Ｐゴシック" charset="0"/>
                <a:cs typeface="ＭＳ Ｐゴシック" charset="0"/>
              </a:rPr>
              <a:t>Ergun </a:t>
            </a:r>
            <a:r>
              <a:rPr lang="en-US" sz="3200" dirty="0" err="1">
                <a:latin typeface="Tahoma" charset="0"/>
                <a:ea typeface="ＭＳ Ｐゴシック" charset="0"/>
                <a:cs typeface="ＭＳ Ｐゴシック" charset="0"/>
              </a:rPr>
              <a:t>Simsek</a:t>
            </a:r>
            <a:endParaRPr lang="en-US" dirty="0">
              <a:solidFill>
                <a:schemeClr val="tx1"/>
              </a:solidFill>
              <a:latin typeface="Tahoma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120000"/>
              </a:lnSpc>
              <a:buFont typeface="Wingdings 2" charset="0"/>
              <a:buNone/>
              <a:defRPr/>
            </a:pPr>
            <a:endParaRPr lang="en-US" dirty="0">
              <a:solidFill>
                <a:schemeClr val="tx1"/>
              </a:solidFill>
              <a:latin typeface="Tahoma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120000"/>
              </a:lnSpc>
              <a:buFont typeface="Wingdings 2" charset="0"/>
              <a:buNone/>
              <a:defRPr/>
            </a:pPr>
            <a:r>
              <a:rPr lang="en-US" dirty="0">
                <a:solidFill>
                  <a:schemeClr val="tx1"/>
                </a:solidFill>
                <a:latin typeface="Tahoma" charset="0"/>
                <a:ea typeface="ＭＳ Ｐゴシック" charset="0"/>
                <a:cs typeface="ＭＳ Ｐゴシック" charset="0"/>
              </a:rPr>
              <a:t>CMSC 411 </a:t>
            </a:r>
            <a:r>
              <a:rPr lang="en-US" dirty="0">
                <a:solidFill>
                  <a:srgbClr val="FF0000"/>
                </a:solidFill>
                <a:latin typeface="Tahoma" charset="0"/>
                <a:ea typeface="ＭＳ Ｐゴシック" charset="0"/>
                <a:cs typeface="ＭＳ Ｐゴシック" charset="0"/>
              </a:rPr>
              <a:t>|</a:t>
            </a:r>
            <a:r>
              <a:rPr lang="en-US" dirty="0">
                <a:solidFill>
                  <a:schemeClr val="tx1"/>
                </a:solidFill>
                <a:latin typeface="Tahoma" charset="0"/>
                <a:ea typeface="ＭＳ Ｐゴシック" charset="0"/>
                <a:cs typeface="ＭＳ Ｐゴシック" charset="0"/>
              </a:rPr>
              <a:t> Lecture 6 </a:t>
            </a:r>
            <a:r>
              <a:rPr lang="en-US" dirty="0">
                <a:solidFill>
                  <a:srgbClr val="FF0000"/>
                </a:solidFill>
                <a:latin typeface="Tahoma" charset="0"/>
                <a:ea typeface="ＭＳ Ｐゴシック" charset="0"/>
                <a:cs typeface="ＭＳ Ｐゴシック" charset="0"/>
              </a:rPr>
              <a:t>|</a:t>
            </a:r>
            <a:r>
              <a:rPr lang="en-US" dirty="0">
                <a:solidFill>
                  <a:schemeClr val="tx1"/>
                </a:solidFill>
                <a:latin typeface="Tahoma" charset="0"/>
                <a:ea typeface="ＭＳ Ｐゴシック" charset="0"/>
                <a:cs typeface="ＭＳ Ｐゴシック" charset="0"/>
              </a:rPr>
              <a:t> Fall 2022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Tahoma" charset="0"/>
                <a:ea typeface="Tahoma"/>
              </a:rPr>
              <a:t>Shift operations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400" dirty="0">
                <a:latin typeface="Tahoma" charset="0"/>
                <a:ea typeface="Tahoma"/>
              </a:rPr>
              <a:t>Shifting is a common operation</a:t>
            </a:r>
          </a:p>
          <a:p>
            <a:pPr lvl="1">
              <a:defRPr/>
            </a:pPr>
            <a:r>
              <a:rPr lang="en-US" sz="2000" dirty="0">
                <a:latin typeface="Tahoma" charset="0"/>
              </a:rPr>
              <a:t>applied to groups of bits</a:t>
            </a:r>
          </a:p>
          <a:p>
            <a:pPr lvl="1">
              <a:defRPr/>
            </a:pPr>
            <a:r>
              <a:rPr lang="en-US" sz="2000" dirty="0">
                <a:latin typeface="Tahoma" charset="0"/>
              </a:rPr>
              <a:t>used for alignment</a:t>
            </a:r>
          </a:p>
          <a:p>
            <a:pPr lvl="1">
              <a:defRPr/>
            </a:pPr>
            <a:r>
              <a:rPr lang="en-US" sz="2000" dirty="0">
                <a:latin typeface="Tahoma" charset="0"/>
              </a:rPr>
              <a:t>used for </a:t>
            </a:r>
            <a:r>
              <a:rPr lang="ja-JP" altLang="en-US" sz="2000" dirty="0">
                <a:latin typeface="Tahoma" charset="0"/>
              </a:rPr>
              <a:t>“</a:t>
            </a:r>
            <a:r>
              <a:rPr lang="en-US" sz="2000" dirty="0">
                <a:latin typeface="Tahoma" charset="0"/>
              </a:rPr>
              <a:t>short cut</a:t>
            </a:r>
            <a:r>
              <a:rPr lang="ja-JP" altLang="en-US" sz="2000" dirty="0">
                <a:latin typeface="Tahoma" charset="0"/>
              </a:rPr>
              <a:t>”</a:t>
            </a:r>
            <a:r>
              <a:rPr lang="en-US" sz="2000" dirty="0">
                <a:latin typeface="Tahoma" charset="0"/>
              </a:rPr>
              <a:t> arithmetic operations</a:t>
            </a:r>
          </a:p>
          <a:p>
            <a:pPr lvl="2">
              <a:defRPr/>
            </a:pPr>
            <a:r>
              <a:rPr lang="en-US" sz="1800" dirty="0">
                <a:latin typeface="Tahoma" charset="0"/>
              </a:rPr>
              <a:t>X &lt;&lt; 1   is often the same as  2*X</a:t>
            </a:r>
          </a:p>
          <a:p>
            <a:pPr lvl="2">
              <a:defRPr/>
            </a:pPr>
            <a:r>
              <a:rPr lang="en-US" sz="1800" dirty="0">
                <a:latin typeface="Tahoma" charset="0"/>
              </a:rPr>
              <a:t>X &gt;&gt; 1   can be the same as  X/2</a:t>
            </a:r>
          </a:p>
          <a:p>
            <a:pPr>
              <a:defRPr/>
            </a:pPr>
            <a:r>
              <a:rPr lang="en-US" sz="2400" dirty="0">
                <a:latin typeface="Tahoma" charset="0"/>
                <a:ea typeface="Tahoma"/>
              </a:rPr>
              <a:t>For example:</a:t>
            </a:r>
          </a:p>
          <a:p>
            <a:pPr lvl="1">
              <a:defRPr/>
            </a:pPr>
            <a:r>
              <a:rPr lang="en-US" sz="2000" dirty="0">
                <a:latin typeface="Tahoma" charset="0"/>
              </a:rPr>
              <a:t>X = 20</a:t>
            </a:r>
            <a:r>
              <a:rPr lang="en-US" sz="2000" baseline="-25000" dirty="0">
                <a:latin typeface="Tahoma" charset="0"/>
              </a:rPr>
              <a:t>10</a:t>
            </a:r>
            <a:r>
              <a:rPr lang="en-US" sz="2000" dirty="0">
                <a:latin typeface="Tahoma" charset="0"/>
              </a:rPr>
              <a:t> = 00010100</a:t>
            </a:r>
            <a:r>
              <a:rPr lang="en-US" sz="2000" baseline="-25000" dirty="0">
                <a:latin typeface="Tahoma" charset="0"/>
              </a:rPr>
              <a:t>2</a:t>
            </a:r>
          </a:p>
          <a:p>
            <a:pPr lvl="1">
              <a:defRPr/>
            </a:pPr>
            <a:r>
              <a:rPr lang="en-US" sz="2000" dirty="0">
                <a:latin typeface="Tahoma" charset="0"/>
              </a:rPr>
              <a:t>Left Shift:</a:t>
            </a:r>
          </a:p>
          <a:p>
            <a:pPr lvl="2">
              <a:defRPr/>
            </a:pPr>
            <a:r>
              <a:rPr lang="en-US" sz="1800" dirty="0">
                <a:latin typeface="Tahoma" charset="0"/>
              </a:rPr>
              <a:t>(X &lt;&lt; 1) = 0010100</a:t>
            </a:r>
            <a:r>
              <a:rPr lang="en-US" sz="1800" dirty="0">
                <a:solidFill>
                  <a:srgbClr val="A50021"/>
                </a:solidFill>
                <a:latin typeface="Tahoma" charset="0"/>
              </a:rPr>
              <a:t>0</a:t>
            </a:r>
            <a:r>
              <a:rPr lang="en-US" sz="1800" baseline="-25000" dirty="0">
                <a:latin typeface="Tahoma" charset="0"/>
              </a:rPr>
              <a:t>2</a:t>
            </a:r>
            <a:r>
              <a:rPr lang="en-US" sz="1800" dirty="0">
                <a:latin typeface="Tahoma" charset="0"/>
              </a:rPr>
              <a:t> = 40</a:t>
            </a:r>
            <a:r>
              <a:rPr lang="en-US" sz="1800" baseline="-25000" dirty="0">
                <a:latin typeface="Tahoma" charset="0"/>
              </a:rPr>
              <a:t>10</a:t>
            </a:r>
          </a:p>
          <a:p>
            <a:pPr lvl="1">
              <a:defRPr/>
            </a:pPr>
            <a:r>
              <a:rPr lang="en-US" sz="2000" dirty="0">
                <a:latin typeface="Tahoma" charset="0"/>
              </a:rPr>
              <a:t>Right Shift:</a:t>
            </a:r>
          </a:p>
          <a:p>
            <a:pPr lvl="2">
              <a:defRPr/>
            </a:pPr>
            <a:r>
              <a:rPr lang="en-US" sz="1800" dirty="0">
                <a:latin typeface="Tahoma" charset="0"/>
              </a:rPr>
              <a:t>(X &gt;&gt; 1) = </a:t>
            </a:r>
            <a:r>
              <a:rPr lang="en-US" sz="1800" dirty="0">
                <a:solidFill>
                  <a:srgbClr val="A50021"/>
                </a:solidFill>
                <a:latin typeface="Tahoma" charset="0"/>
              </a:rPr>
              <a:t>0</a:t>
            </a:r>
            <a:r>
              <a:rPr lang="en-US" sz="1800" dirty="0">
                <a:latin typeface="Tahoma" charset="0"/>
              </a:rPr>
              <a:t>0001010</a:t>
            </a:r>
            <a:r>
              <a:rPr lang="en-US" sz="1800" baseline="-25000" dirty="0">
                <a:latin typeface="Tahoma" charset="0"/>
              </a:rPr>
              <a:t>2</a:t>
            </a:r>
            <a:r>
              <a:rPr lang="en-US" sz="1800" dirty="0">
                <a:latin typeface="Tahoma" charset="0"/>
              </a:rPr>
              <a:t> = 10</a:t>
            </a:r>
            <a:r>
              <a:rPr lang="en-US" sz="1800" baseline="-25000" dirty="0">
                <a:latin typeface="Tahoma" charset="0"/>
              </a:rPr>
              <a:t>10</a:t>
            </a:r>
          </a:p>
          <a:p>
            <a:pPr lvl="1">
              <a:defRPr/>
            </a:pPr>
            <a:r>
              <a:rPr lang="en-US" sz="2000" dirty="0">
                <a:latin typeface="Tahoma" charset="0"/>
              </a:rPr>
              <a:t>Signed Right Shift requires inserting MSB, which is not always 0</a:t>
            </a:r>
          </a:p>
          <a:p>
            <a:pPr lvl="2">
              <a:defRPr/>
            </a:pPr>
            <a:r>
              <a:rPr lang="en-US" sz="1800" dirty="0">
                <a:latin typeface="Tahoma" charset="0"/>
              </a:rPr>
              <a:t>(-X &gt;&gt;&gt; 1) = (11101100</a:t>
            </a:r>
            <a:r>
              <a:rPr lang="en-US" sz="1800" baseline="-25000" dirty="0">
                <a:latin typeface="Tahoma" charset="0"/>
              </a:rPr>
              <a:t>2</a:t>
            </a:r>
            <a:r>
              <a:rPr lang="en-US" sz="1800" dirty="0">
                <a:latin typeface="Tahoma" charset="0"/>
              </a:rPr>
              <a:t> &gt;&gt;&gt; 1) =</a:t>
            </a:r>
            <a:endParaRPr lang="en-US" sz="1800" baseline="-25000" dirty="0">
              <a:latin typeface="Tahoma" charset="0"/>
            </a:endParaRPr>
          </a:p>
          <a:p>
            <a:pPr>
              <a:defRPr/>
            </a:pPr>
            <a:endParaRPr lang="en-US" sz="2400" dirty="0">
              <a:latin typeface="Tahoma" charset="0"/>
              <a:ea typeface="Tahoma"/>
            </a:endParaRPr>
          </a:p>
          <a:p>
            <a:pPr lvl="2">
              <a:defRPr/>
            </a:pPr>
            <a:endParaRPr lang="en-US" sz="1800" dirty="0">
              <a:latin typeface="Tahoma" charset="0"/>
            </a:endParaRPr>
          </a:p>
          <a:p>
            <a:pPr lvl="2">
              <a:defRPr/>
            </a:pPr>
            <a:endParaRPr lang="en-US" sz="1800" dirty="0">
              <a:latin typeface="Tahoma" charset="0"/>
            </a:endParaRPr>
          </a:p>
          <a:p>
            <a:pPr>
              <a:defRPr/>
            </a:pPr>
            <a:endParaRPr lang="en-US" sz="2400" dirty="0">
              <a:latin typeface="Tahoma" charset="0"/>
              <a:ea typeface="Tahom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63E76B-8F18-344E-9D58-3B31EAA8BD9B}"/>
              </a:ext>
            </a:extLst>
          </p:cNvPr>
          <p:cNvSpPr/>
          <p:nvPr/>
        </p:nvSpPr>
        <p:spPr>
          <a:xfrm>
            <a:off x="5181600" y="5543490"/>
            <a:ext cx="22974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>
                <a:solidFill>
                  <a:srgbClr val="A50021"/>
                </a:solidFill>
                <a:latin typeface="Tahoma" charset="0"/>
              </a:rPr>
              <a:t>1</a:t>
            </a:r>
            <a:r>
              <a:rPr lang="en-US" sz="2000" b="0" dirty="0">
                <a:latin typeface="Tahoma" charset="0"/>
              </a:rPr>
              <a:t>1110110</a:t>
            </a:r>
            <a:r>
              <a:rPr lang="en-US" sz="2000" b="0" baseline="-25000" dirty="0">
                <a:latin typeface="Tahoma" charset="0"/>
              </a:rPr>
              <a:t>2</a:t>
            </a:r>
            <a:r>
              <a:rPr lang="en-US" sz="2000" b="0" dirty="0">
                <a:latin typeface="Tahoma" charset="0"/>
              </a:rPr>
              <a:t> = -10</a:t>
            </a:r>
            <a:r>
              <a:rPr lang="en-US" sz="2000" b="0" baseline="-25000" dirty="0">
                <a:latin typeface="Tahoma" charset="0"/>
              </a:rPr>
              <a:t>10</a:t>
            </a:r>
            <a:endParaRPr lang="en-US" sz="2000" b="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2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2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2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22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2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2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2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  <a:t>MIPS Shift Operations</a:t>
            </a:r>
          </a:p>
        </p:txBody>
      </p:sp>
      <p:sp>
        <p:nvSpPr>
          <p:cNvPr id="54321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3EB7EB45-D18E-AD4E-AD0A-F6502827AD59}" type="slidenum">
              <a:rPr lang="en-US" sz="1400">
                <a:latin typeface="Arial Narrow" charset="0"/>
              </a:rPr>
              <a:pPr/>
              <a:t>11</a:t>
            </a:fld>
            <a:endParaRPr lang="en-US" sz="1400">
              <a:latin typeface="Arial Narrow" charset="0"/>
            </a:endParaRPr>
          </a:p>
        </p:txBody>
      </p:sp>
      <p:sp>
        <p:nvSpPr>
          <p:cNvPr id="54274" name="Rectangle 3"/>
          <p:cNvSpPr>
            <a:spLocks noChangeArrowheads="1"/>
          </p:cNvSpPr>
          <p:nvPr/>
        </p:nvSpPr>
        <p:spPr bwMode="auto">
          <a:xfrm>
            <a:off x="304800" y="1109663"/>
            <a:ext cx="7435850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CC0000"/>
                </a:solidFill>
              </a:rPr>
              <a:t>Sample coded operation:  SHIFT LOGICAL LEFT instruction</a:t>
            </a:r>
          </a:p>
        </p:txBody>
      </p:sp>
      <p:sp>
        <p:nvSpPr>
          <p:cNvPr id="54275" name="Rectangle 4"/>
          <p:cNvSpPr>
            <a:spLocks noChangeArrowheads="1"/>
          </p:cNvSpPr>
          <p:nvPr/>
        </p:nvSpPr>
        <p:spPr bwMode="auto">
          <a:xfrm>
            <a:off x="304800" y="4341813"/>
            <a:ext cx="4129088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/>
              <a:t>Assembly:  </a:t>
            </a:r>
            <a:r>
              <a:rPr lang="en-US" sz="1600" dirty="0" err="1">
                <a:latin typeface="Courier New" charset="0"/>
              </a:rPr>
              <a:t>sll</a:t>
            </a:r>
            <a:r>
              <a:rPr lang="en-US" sz="1600" dirty="0">
                <a:latin typeface="Courier New" charset="0"/>
              </a:rPr>
              <a:t> $2, $2, 4</a:t>
            </a:r>
            <a:endParaRPr lang="en-US" sz="1600" dirty="0">
              <a:solidFill>
                <a:srgbClr val="CC0000"/>
              </a:solidFill>
              <a:latin typeface="Courier New" charset="0"/>
            </a:endParaRPr>
          </a:p>
        </p:txBody>
      </p:sp>
      <p:sp>
        <p:nvSpPr>
          <p:cNvPr id="54276" name="Rectangle 5"/>
          <p:cNvSpPr>
            <a:spLocks noChangeArrowheads="1"/>
          </p:cNvSpPr>
          <p:nvPr/>
        </p:nvSpPr>
        <p:spPr bwMode="auto">
          <a:xfrm>
            <a:off x="422275" y="4737100"/>
            <a:ext cx="30289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err="1">
                <a:latin typeface="Courier New" charset="0"/>
              </a:rPr>
              <a:t>sll</a:t>
            </a:r>
            <a:r>
              <a:rPr lang="en-US" sz="1600" dirty="0">
                <a:latin typeface="Courier New" charset="0"/>
              </a:rPr>
              <a:t> </a:t>
            </a:r>
            <a:r>
              <a:rPr lang="en-US" sz="1600" dirty="0" err="1">
                <a:latin typeface="Courier New" charset="0"/>
              </a:rPr>
              <a:t>rd</a:t>
            </a:r>
            <a:r>
              <a:rPr lang="en-US" sz="1600" dirty="0">
                <a:latin typeface="Courier New" charset="0"/>
              </a:rPr>
              <a:t>, rt, </a:t>
            </a:r>
            <a:r>
              <a:rPr lang="en-US" sz="1600" dirty="0" err="1">
                <a:latin typeface="Courier New" charset="0"/>
              </a:rPr>
              <a:t>shamt</a:t>
            </a:r>
            <a:r>
              <a:rPr lang="en-US" sz="1800" dirty="0"/>
              <a:t>:</a:t>
            </a:r>
          </a:p>
        </p:txBody>
      </p:sp>
      <p:sp>
        <p:nvSpPr>
          <p:cNvPr id="54277" name="Rectangle 6"/>
          <p:cNvSpPr>
            <a:spLocks noChangeArrowheads="1"/>
          </p:cNvSpPr>
          <p:nvPr/>
        </p:nvSpPr>
        <p:spPr bwMode="auto">
          <a:xfrm>
            <a:off x="1149350" y="5792788"/>
            <a:ext cx="3090863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 marL="174625" indent="-174625">
              <a:lnSpc>
                <a:spcPct val="90000"/>
              </a:lnSpc>
            </a:pPr>
            <a:r>
              <a:rPr lang="ja-JP" altLang="en-US" sz="1600"/>
              <a:t>“</a:t>
            </a:r>
            <a:r>
              <a:rPr lang="en-US" altLang="ja-JP" sz="1600" dirty="0"/>
              <a:t>Shift the contents of </a:t>
            </a:r>
            <a:r>
              <a:rPr lang="en-US" altLang="ja-JP" sz="1600" i="1" dirty="0"/>
              <a:t>rt</a:t>
            </a:r>
            <a:r>
              <a:rPr lang="en-US" altLang="ja-JP" sz="1600" dirty="0"/>
              <a:t> to the left by </a:t>
            </a:r>
            <a:r>
              <a:rPr lang="en-US" altLang="ja-JP" sz="1600" i="1" dirty="0" err="1"/>
              <a:t>shamt</a:t>
            </a:r>
            <a:r>
              <a:rPr lang="en-US" altLang="ja-JP" sz="1600" dirty="0"/>
              <a:t>; store the result in </a:t>
            </a:r>
            <a:r>
              <a:rPr lang="en-US" altLang="ja-JP" sz="1600" i="1" dirty="0" err="1"/>
              <a:t>rd</a:t>
            </a:r>
            <a:r>
              <a:rPr lang="ja-JP" altLang="en-US" sz="1600"/>
              <a:t>”</a:t>
            </a:r>
            <a:endParaRPr lang="en-US" sz="1600" dirty="0"/>
          </a:p>
        </p:txBody>
      </p:sp>
      <p:sp>
        <p:nvSpPr>
          <p:cNvPr id="54278" name="Rectangle 7"/>
          <p:cNvSpPr>
            <a:spLocks noChangeArrowheads="1"/>
          </p:cNvSpPr>
          <p:nvPr/>
        </p:nvSpPr>
        <p:spPr bwMode="auto">
          <a:xfrm>
            <a:off x="1096963" y="5194300"/>
            <a:ext cx="2879725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Reg[</a:t>
            </a:r>
            <a:r>
              <a:rPr lang="en-US" sz="1600" dirty="0" err="1"/>
              <a:t>rd</a:t>
            </a:r>
            <a:r>
              <a:rPr lang="en-US" sz="1600" dirty="0"/>
              <a:t>] </a:t>
            </a:r>
            <a:r>
              <a:rPr lang="en-US" sz="1600" dirty="0">
                <a:latin typeface="Symbol" charset="0"/>
              </a:rPr>
              <a:t>=</a:t>
            </a:r>
            <a:r>
              <a:rPr lang="en-US" sz="1600" dirty="0"/>
              <a:t>  Reg[rt] &lt;&lt; </a:t>
            </a:r>
            <a:r>
              <a:rPr lang="en-US" sz="1600" dirty="0" err="1"/>
              <a:t>shamt</a:t>
            </a:r>
            <a:endParaRPr lang="en-US" sz="1600" dirty="0"/>
          </a:p>
        </p:txBody>
      </p:sp>
      <p:sp>
        <p:nvSpPr>
          <p:cNvPr id="54279" name="Rectangle 12"/>
          <p:cNvSpPr>
            <a:spLocks noChangeArrowheads="1"/>
          </p:cNvSpPr>
          <p:nvPr/>
        </p:nvSpPr>
        <p:spPr bwMode="auto">
          <a:xfrm>
            <a:off x="1752600" y="1752600"/>
            <a:ext cx="5181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en-US"/>
          </a:p>
        </p:txBody>
      </p:sp>
      <p:grpSp>
        <p:nvGrpSpPr>
          <p:cNvPr id="54280" name="Group 13"/>
          <p:cNvGrpSpPr>
            <a:grpSpLocks/>
          </p:cNvGrpSpPr>
          <p:nvPr/>
        </p:nvGrpSpPr>
        <p:grpSpPr bwMode="auto">
          <a:xfrm>
            <a:off x="1905000" y="1905000"/>
            <a:ext cx="4876800" cy="304800"/>
            <a:chOff x="1920" y="1728"/>
            <a:chExt cx="3072" cy="192"/>
          </a:xfrm>
        </p:grpSpPr>
        <p:grpSp>
          <p:nvGrpSpPr>
            <p:cNvPr id="54340" name="Group 14"/>
            <p:cNvGrpSpPr>
              <a:grpSpLocks/>
            </p:cNvGrpSpPr>
            <p:nvPr/>
          </p:nvGrpSpPr>
          <p:grpSpPr bwMode="auto">
            <a:xfrm>
              <a:off x="1920" y="1728"/>
              <a:ext cx="3072" cy="192"/>
              <a:chOff x="1728" y="288"/>
              <a:chExt cx="3072" cy="192"/>
            </a:xfrm>
          </p:grpSpPr>
          <p:grpSp>
            <p:nvGrpSpPr>
              <p:cNvPr id="54345" name="Group 15"/>
              <p:cNvGrpSpPr>
                <a:grpSpLocks/>
              </p:cNvGrpSpPr>
              <p:nvPr/>
            </p:nvGrpSpPr>
            <p:grpSpPr bwMode="auto">
              <a:xfrm>
                <a:off x="1824" y="432"/>
                <a:ext cx="2880" cy="48"/>
                <a:chOff x="1968" y="1776"/>
                <a:chExt cx="2880" cy="192"/>
              </a:xfrm>
            </p:grpSpPr>
            <p:sp>
              <p:nvSpPr>
                <p:cNvPr id="54347" name="Line 16"/>
                <p:cNvSpPr>
                  <a:spLocks noChangeShapeType="1"/>
                </p:cNvSpPr>
                <p:nvPr/>
              </p:nvSpPr>
              <p:spPr bwMode="auto">
                <a:xfrm flipV="1">
                  <a:off x="196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48" name="Line 17"/>
                <p:cNvSpPr>
                  <a:spLocks noChangeShapeType="1"/>
                </p:cNvSpPr>
                <p:nvPr/>
              </p:nvSpPr>
              <p:spPr bwMode="auto">
                <a:xfrm flipV="1">
                  <a:off x="206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49" name="Line 18"/>
                <p:cNvSpPr>
                  <a:spLocks noChangeShapeType="1"/>
                </p:cNvSpPr>
                <p:nvPr/>
              </p:nvSpPr>
              <p:spPr bwMode="auto">
                <a:xfrm flipV="1">
                  <a:off x="216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50" name="Line 19"/>
                <p:cNvSpPr>
                  <a:spLocks noChangeShapeType="1"/>
                </p:cNvSpPr>
                <p:nvPr/>
              </p:nvSpPr>
              <p:spPr bwMode="auto">
                <a:xfrm flipV="1">
                  <a:off x="225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51" name="Line 20"/>
                <p:cNvSpPr>
                  <a:spLocks noChangeShapeType="1"/>
                </p:cNvSpPr>
                <p:nvPr/>
              </p:nvSpPr>
              <p:spPr bwMode="auto">
                <a:xfrm flipV="1">
                  <a:off x="235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52" name="Line 21"/>
                <p:cNvSpPr>
                  <a:spLocks noChangeShapeType="1"/>
                </p:cNvSpPr>
                <p:nvPr/>
              </p:nvSpPr>
              <p:spPr bwMode="auto">
                <a:xfrm flipV="1">
                  <a:off x="244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53" name="Line 22"/>
                <p:cNvSpPr>
                  <a:spLocks noChangeShapeType="1"/>
                </p:cNvSpPr>
                <p:nvPr/>
              </p:nvSpPr>
              <p:spPr bwMode="auto">
                <a:xfrm flipV="1">
                  <a:off x="254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54" name="Line 23"/>
                <p:cNvSpPr>
                  <a:spLocks noChangeShapeType="1"/>
                </p:cNvSpPr>
                <p:nvPr/>
              </p:nvSpPr>
              <p:spPr bwMode="auto">
                <a:xfrm flipV="1">
                  <a:off x="264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55" name="Line 24"/>
                <p:cNvSpPr>
                  <a:spLocks noChangeShapeType="1"/>
                </p:cNvSpPr>
                <p:nvPr/>
              </p:nvSpPr>
              <p:spPr bwMode="auto">
                <a:xfrm flipV="1">
                  <a:off x="273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56" name="Line 25"/>
                <p:cNvSpPr>
                  <a:spLocks noChangeShapeType="1"/>
                </p:cNvSpPr>
                <p:nvPr/>
              </p:nvSpPr>
              <p:spPr bwMode="auto">
                <a:xfrm flipV="1">
                  <a:off x="283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57" name="Line 26"/>
                <p:cNvSpPr>
                  <a:spLocks noChangeShapeType="1"/>
                </p:cNvSpPr>
                <p:nvPr/>
              </p:nvSpPr>
              <p:spPr bwMode="auto">
                <a:xfrm flipV="1">
                  <a:off x="292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58" name="Line 27"/>
                <p:cNvSpPr>
                  <a:spLocks noChangeShapeType="1"/>
                </p:cNvSpPr>
                <p:nvPr/>
              </p:nvSpPr>
              <p:spPr bwMode="auto">
                <a:xfrm flipV="1">
                  <a:off x="302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59" name="Line 28"/>
                <p:cNvSpPr>
                  <a:spLocks noChangeShapeType="1"/>
                </p:cNvSpPr>
                <p:nvPr/>
              </p:nvSpPr>
              <p:spPr bwMode="auto">
                <a:xfrm flipV="1">
                  <a:off x="312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60" name="Line 29"/>
                <p:cNvSpPr>
                  <a:spLocks noChangeShapeType="1"/>
                </p:cNvSpPr>
                <p:nvPr/>
              </p:nvSpPr>
              <p:spPr bwMode="auto">
                <a:xfrm flipV="1">
                  <a:off x="321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61" name="Line 30"/>
                <p:cNvSpPr>
                  <a:spLocks noChangeShapeType="1"/>
                </p:cNvSpPr>
                <p:nvPr/>
              </p:nvSpPr>
              <p:spPr bwMode="auto">
                <a:xfrm flipV="1">
                  <a:off x="331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62" name="Line 31"/>
                <p:cNvSpPr>
                  <a:spLocks noChangeShapeType="1"/>
                </p:cNvSpPr>
                <p:nvPr/>
              </p:nvSpPr>
              <p:spPr bwMode="auto">
                <a:xfrm flipV="1">
                  <a:off x="340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63" name="Line 32"/>
                <p:cNvSpPr>
                  <a:spLocks noChangeShapeType="1"/>
                </p:cNvSpPr>
                <p:nvPr/>
              </p:nvSpPr>
              <p:spPr bwMode="auto">
                <a:xfrm flipV="1">
                  <a:off x="350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64" name="Line 33"/>
                <p:cNvSpPr>
                  <a:spLocks noChangeShapeType="1"/>
                </p:cNvSpPr>
                <p:nvPr/>
              </p:nvSpPr>
              <p:spPr bwMode="auto">
                <a:xfrm flipV="1">
                  <a:off x="360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65" name="Line 34"/>
                <p:cNvSpPr>
                  <a:spLocks noChangeShapeType="1"/>
                </p:cNvSpPr>
                <p:nvPr/>
              </p:nvSpPr>
              <p:spPr bwMode="auto">
                <a:xfrm flipV="1">
                  <a:off x="369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66" name="Line 35"/>
                <p:cNvSpPr>
                  <a:spLocks noChangeShapeType="1"/>
                </p:cNvSpPr>
                <p:nvPr/>
              </p:nvSpPr>
              <p:spPr bwMode="auto">
                <a:xfrm flipV="1">
                  <a:off x="379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67" name="Line 36"/>
                <p:cNvSpPr>
                  <a:spLocks noChangeShapeType="1"/>
                </p:cNvSpPr>
                <p:nvPr/>
              </p:nvSpPr>
              <p:spPr bwMode="auto">
                <a:xfrm flipV="1">
                  <a:off x="388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68" name="Line 37"/>
                <p:cNvSpPr>
                  <a:spLocks noChangeShapeType="1"/>
                </p:cNvSpPr>
                <p:nvPr/>
              </p:nvSpPr>
              <p:spPr bwMode="auto">
                <a:xfrm flipV="1">
                  <a:off x="398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69" name="Line 38"/>
                <p:cNvSpPr>
                  <a:spLocks noChangeShapeType="1"/>
                </p:cNvSpPr>
                <p:nvPr/>
              </p:nvSpPr>
              <p:spPr bwMode="auto">
                <a:xfrm flipV="1">
                  <a:off x="408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70" name="Line 39"/>
                <p:cNvSpPr>
                  <a:spLocks noChangeShapeType="1"/>
                </p:cNvSpPr>
                <p:nvPr/>
              </p:nvSpPr>
              <p:spPr bwMode="auto">
                <a:xfrm flipV="1">
                  <a:off x="417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71" name="Line 40"/>
                <p:cNvSpPr>
                  <a:spLocks noChangeShapeType="1"/>
                </p:cNvSpPr>
                <p:nvPr/>
              </p:nvSpPr>
              <p:spPr bwMode="auto">
                <a:xfrm flipV="1">
                  <a:off x="427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72" name="Line 41"/>
                <p:cNvSpPr>
                  <a:spLocks noChangeShapeType="1"/>
                </p:cNvSpPr>
                <p:nvPr/>
              </p:nvSpPr>
              <p:spPr bwMode="auto">
                <a:xfrm flipV="1">
                  <a:off x="436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73" name="Line 42"/>
                <p:cNvSpPr>
                  <a:spLocks noChangeShapeType="1"/>
                </p:cNvSpPr>
                <p:nvPr/>
              </p:nvSpPr>
              <p:spPr bwMode="auto">
                <a:xfrm flipV="1">
                  <a:off x="446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74" name="Line 43"/>
                <p:cNvSpPr>
                  <a:spLocks noChangeShapeType="1"/>
                </p:cNvSpPr>
                <p:nvPr/>
              </p:nvSpPr>
              <p:spPr bwMode="auto">
                <a:xfrm flipV="1">
                  <a:off x="456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75" name="Line 44"/>
                <p:cNvSpPr>
                  <a:spLocks noChangeShapeType="1"/>
                </p:cNvSpPr>
                <p:nvPr/>
              </p:nvSpPr>
              <p:spPr bwMode="auto">
                <a:xfrm flipV="1">
                  <a:off x="465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76" name="Line 45"/>
                <p:cNvSpPr>
                  <a:spLocks noChangeShapeType="1"/>
                </p:cNvSpPr>
                <p:nvPr/>
              </p:nvSpPr>
              <p:spPr bwMode="auto">
                <a:xfrm flipV="1">
                  <a:off x="475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377" name="Line 46"/>
                <p:cNvSpPr>
                  <a:spLocks noChangeShapeType="1"/>
                </p:cNvSpPr>
                <p:nvPr/>
              </p:nvSpPr>
              <p:spPr bwMode="auto">
                <a:xfrm flipV="1">
                  <a:off x="484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4346" name="Rectangle 47"/>
              <p:cNvSpPr>
                <a:spLocks noChangeArrowheads="1"/>
              </p:cNvSpPr>
              <p:nvPr/>
            </p:nvSpPr>
            <p:spPr bwMode="auto">
              <a:xfrm>
                <a:off x="1728" y="288"/>
                <a:ext cx="3072" cy="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b="0"/>
              </a:p>
            </p:txBody>
          </p:sp>
        </p:grpSp>
        <p:sp>
          <p:nvSpPr>
            <p:cNvPr id="54341" name="Line 48"/>
            <p:cNvSpPr>
              <a:spLocks noChangeShapeType="1"/>
            </p:cNvSpPr>
            <p:nvPr/>
          </p:nvSpPr>
          <p:spPr bwMode="auto">
            <a:xfrm>
              <a:off x="249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342" name="Line 49"/>
            <p:cNvSpPr>
              <a:spLocks noChangeShapeType="1"/>
            </p:cNvSpPr>
            <p:nvPr/>
          </p:nvSpPr>
          <p:spPr bwMode="auto">
            <a:xfrm>
              <a:off x="297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343" name="Line 50"/>
            <p:cNvSpPr>
              <a:spLocks noChangeShapeType="1"/>
            </p:cNvSpPr>
            <p:nvPr/>
          </p:nvSpPr>
          <p:spPr bwMode="auto">
            <a:xfrm>
              <a:off x="345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344" name="Line 51"/>
            <p:cNvSpPr>
              <a:spLocks noChangeShapeType="1"/>
            </p:cNvSpPr>
            <p:nvPr/>
          </p:nvSpPr>
          <p:spPr bwMode="auto">
            <a:xfrm>
              <a:off x="393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4281" name="Text Box 52"/>
          <p:cNvSpPr txBox="1">
            <a:spLocks noChangeArrowheads="1"/>
          </p:cNvSpPr>
          <p:nvPr/>
        </p:nvSpPr>
        <p:spPr bwMode="auto">
          <a:xfrm>
            <a:off x="18351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82" name="Text Box 53"/>
          <p:cNvSpPr txBox="1">
            <a:spLocks noChangeArrowheads="1"/>
          </p:cNvSpPr>
          <p:nvPr/>
        </p:nvSpPr>
        <p:spPr bwMode="auto">
          <a:xfrm>
            <a:off x="1981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83" name="Text Box 54"/>
          <p:cNvSpPr txBox="1">
            <a:spLocks noChangeArrowheads="1"/>
          </p:cNvSpPr>
          <p:nvPr/>
        </p:nvSpPr>
        <p:spPr bwMode="auto">
          <a:xfrm>
            <a:off x="21336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84" name="Text Box 55"/>
          <p:cNvSpPr txBox="1">
            <a:spLocks noChangeArrowheads="1"/>
          </p:cNvSpPr>
          <p:nvPr/>
        </p:nvSpPr>
        <p:spPr bwMode="auto">
          <a:xfrm>
            <a:off x="22860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85" name="Text Box 56"/>
          <p:cNvSpPr txBox="1">
            <a:spLocks noChangeArrowheads="1"/>
          </p:cNvSpPr>
          <p:nvPr/>
        </p:nvSpPr>
        <p:spPr bwMode="auto">
          <a:xfrm>
            <a:off x="24384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86" name="Text Box 57"/>
          <p:cNvSpPr txBox="1">
            <a:spLocks noChangeArrowheads="1"/>
          </p:cNvSpPr>
          <p:nvPr/>
        </p:nvSpPr>
        <p:spPr bwMode="auto">
          <a:xfrm>
            <a:off x="25908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87" name="Text Box 58"/>
          <p:cNvSpPr txBox="1">
            <a:spLocks noChangeArrowheads="1"/>
          </p:cNvSpPr>
          <p:nvPr/>
        </p:nvSpPr>
        <p:spPr bwMode="auto">
          <a:xfrm>
            <a:off x="2743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88" name="Text Box 59"/>
          <p:cNvSpPr txBox="1">
            <a:spLocks noChangeArrowheads="1"/>
          </p:cNvSpPr>
          <p:nvPr/>
        </p:nvSpPr>
        <p:spPr bwMode="auto">
          <a:xfrm>
            <a:off x="29019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89" name="Text Box 60"/>
          <p:cNvSpPr txBox="1">
            <a:spLocks noChangeArrowheads="1"/>
          </p:cNvSpPr>
          <p:nvPr/>
        </p:nvSpPr>
        <p:spPr bwMode="auto">
          <a:xfrm>
            <a:off x="30480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90" name="Text Box 61"/>
          <p:cNvSpPr txBox="1">
            <a:spLocks noChangeArrowheads="1"/>
          </p:cNvSpPr>
          <p:nvPr/>
        </p:nvSpPr>
        <p:spPr bwMode="auto">
          <a:xfrm>
            <a:off x="32067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91" name="Text Box 62"/>
          <p:cNvSpPr txBox="1">
            <a:spLocks noChangeArrowheads="1"/>
          </p:cNvSpPr>
          <p:nvPr/>
        </p:nvSpPr>
        <p:spPr bwMode="auto">
          <a:xfrm>
            <a:off x="33591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92" name="Text Box 63"/>
          <p:cNvSpPr txBox="1">
            <a:spLocks noChangeArrowheads="1"/>
          </p:cNvSpPr>
          <p:nvPr/>
        </p:nvSpPr>
        <p:spPr bwMode="auto">
          <a:xfrm>
            <a:off x="3505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93" name="Text Box 64"/>
          <p:cNvSpPr txBox="1">
            <a:spLocks noChangeArrowheads="1"/>
          </p:cNvSpPr>
          <p:nvPr/>
        </p:nvSpPr>
        <p:spPr bwMode="auto">
          <a:xfrm>
            <a:off x="36639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94" name="Text Box 65"/>
          <p:cNvSpPr txBox="1">
            <a:spLocks noChangeArrowheads="1"/>
          </p:cNvSpPr>
          <p:nvPr/>
        </p:nvSpPr>
        <p:spPr bwMode="auto">
          <a:xfrm>
            <a:off x="38100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95" name="Text Box 66"/>
          <p:cNvSpPr txBox="1">
            <a:spLocks noChangeArrowheads="1"/>
          </p:cNvSpPr>
          <p:nvPr/>
        </p:nvSpPr>
        <p:spPr bwMode="auto">
          <a:xfrm>
            <a:off x="39671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4296" name="Text Box 67"/>
          <p:cNvSpPr txBox="1">
            <a:spLocks noChangeArrowheads="1"/>
          </p:cNvSpPr>
          <p:nvPr/>
        </p:nvSpPr>
        <p:spPr bwMode="auto">
          <a:xfrm>
            <a:off x="41211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97" name="Text Box 68"/>
          <p:cNvSpPr txBox="1">
            <a:spLocks noChangeArrowheads="1"/>
          </p:cNvSpPr>
          <p:nvPr/>
        </p:nvSpPr>
        <p:spPr bwMode="auto">
          <a:xfrm>
            <a:off x="4267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98" name="Text Box 69"/>
          <p:cNvSpPr txBox="1">
            <a:spLocks noChangeArrowheads="1"/>
          </p:cNvSpPr>
          <p:nvPr/>
        </p:nvSpPr>
        <p:spPr bwMode="auto">
          <a:xfrm>
            <a:off x="44259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299" name="Text Box 70"/>
          <p:cNvSpPr txBox="1">
            <a:spLocks noChangeArrowheads="1"/>
          </p:cNvSpPr>
          <p:nvPr/>
        </p:nvSpPr>
        <p:spPr bwMode="auto">
          <a:xfrm>
            <a:off x="45720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300" name="Text Box 71"/>
          <p:cNvSpPr txBox="1">
            <a:spLocks noChangeArrowheads="1"/>
          </p:cNvSpPr>
          <p:nvPr/>
        </p:nvSpPr>
        <p:spPr bwMode="auto">
          <a:xfrm>
            <a:off x="47291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4301" name="Text Box 72"/>
          <p:cNvSpPr txBox="1">
            <a:spLocks noChangeArrowheads="1"/>
          </p:cNvSpPr>
          <p:nvPr/>
        </p:nvSpPr>
        <p:spPr bwMode="auto">
          <a:xfrm>
            <a:off x="48768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302" name="Text Box 73"/>
          <p:cNvSpPr txBox="1">
            <a:spLocks noChangeArrowheads="1"/>
          </p:cNvSpPr>
          <p:nvPr/>
        </p:nvSpPr>
        <p:spPr bwMode="auto">
          <a:xfrm>
            <a:off x="5807075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303" name="Text Box 74"/>
          <p:cNvSpPr txBox="1">
            <a:spLocks noChangeArrowheads="1"/>
          </p:cNvSpPr>
          <p:nvPr/>
        </p:nvSpPr>
        <p:spPr bwMode="auto">
          <a:xfrm>
            <a:off x="59531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304" name="Text Box 75"/>
          <p:cNvSpPr txBox="1">
            <a:spLocks noChangeArrowheads="1"/>
          </p:cNvSpPr>
          <p:nvPr/>
        </p:nvSpPr>
        <p:spPr bwMode="auto">
          <a:xfrm>
            <a:off x="61055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305" name="Text Box 76"/>
          <p:cNvSpPr txBox="1">
            <a:spLocks noChangeArrowheads="1"/>
          </p:cNvSpPr>
          <p:nvPr/>
        </p:nvSpPr>
        <p:spPr bwMode="auto">
          <a:xfrm>
            <a:off x="62579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306" name="Text Box 77"/>
          <p:cNvSpPr txBox="1">
            <a:spLocks noChangeArrowheads="1"/>
          </p:cNvSpPr>
          <p:nvPr/>
        </p:nvSpPr>
        <p:spPr bwMode="auto">
          <a:xfrm>
            <a:off x="64103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307" name="Text Box 78"/>
          <p:cNvSpPr txBox="1">
            <a:spLocks noChangeArrowheads="1"/>
          </p:cNvSpPr>
          <p:nvPr/>
        </p:nvSpPr>
        <p:spPr bwMode="auto">
          <a:xfrm>
            <a:off x="65627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308" name="Text Box 79"/>
          <p:cNvSpPr txBox="1">
            <a:spLocks noChangeArrowheads="1"/>
          </p:cNvSpPr>
          <p:nvPr/>
        </p:nvSpPr>
        <p:spPr bwMode="auto">
          <a:xfrm>
            <a:off x="5029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309" name="Text Box 80"/>
          <p:cNvSpPr txBox="1">
            <a:spLocks noChangeArrowheads="1"/>
          </p:cNvSpPr>
          <p:nvPr/>
        </p:nvSpPr>
        <p:spPr bwMode="auto">
          <a:xfrm>
            <a:off x="51816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310" name="Text Box 81"/>
          <p:cNvSpPr txBox="1">
            <a:spLocks noChangeArrowheads="1"/>
          </p:cNvSpPr>
          <p:nvPr/>
        </p:nvSpPr>
        <p:spPr bwMode="auto">
          <a:xfrm>
            <a:off x="53387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4311" name="Text Box 82"/>
          <p:cNvSpPr txBox="1">
            <a:spLocks noChangeArrowheads="1"/>
          </p:cNvSpPr>
          <p:nvPr/>
        </p:nvSpPr>
        <p:spPr bwMode="auto">
          <a:xfrm>
            <a:off x="54927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4312" name="Text Box 83"/>
          <p:cNvSpPr txBox="1">
            <a:spLocks noChangeArrowheads="1"/>
          </p:cNvSpPr>
          <p:nvPr/>
        </p:nvSpPr>
        <p:spPr bwMode="auto">
          <a:xfrm>
            <a:off x="56451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grpSp>
        <p:nvGrpSpPr>
          <p:cNvPr id="5" name="Group 84"/>
          <p:cNvGrpSpPr>
            <a:grpSpLocks/>
          </p:cNvGrpSpPr>
          <p:nvPr/>
        </p:nvGrpSpPr>
        <p:grpSpPr bwMode="auto">
          <a:xfrm>
            <a:off x="923925" y="2228850"/>
            <a:ext cx="1666875" cy="1033463"/>
            <a:chOff x="582" y="1404"/>
            <a:chExt cx="1050" cy="651"/>
          </a:xfrm>
        </p:grpSpPr>
        <p:sp>
          <p:nvSpPr>
            <p:cNvPr id="54337" name="AutoShape 85"/>
            <p:cNvSpPr>
              <a:spLocks/>
            </p:cNvSpPr>
            <p:nvPr/>
          </p:nvSpPr>
          <p:spPr bwMode="auto">
            <a:xfrm rot="-5400000">
              <a:off x="1438" y="1282"/>
              <a:ext cx="72" cy="316"/>
            </a:xfrm>
            <a:prstGeom prst="leftBrace">
              <a:avLst>
                <a:gd name="adj1" fmla="val 64574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4338" name="Text Box 86"/>
            <p:cNvSpPr txBox="1">
              <a:spLocks noChangeArrowheads="1"/>
            </p:cNvSpPr>
            <p:nvPr/>
          </p:nvSpPr>
          <p:spPr bwMode="auto">
            <a:xfrm>
              <a:off x="582" y="1473"/>
              <a:ext cx="957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op = 0x00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dictating an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ALU function</a:t>
              </a:r>
            </a:p>
          </p:txBody>
        </p:sp>
        <p:sp>
          <p:nvSpPr>
            <p:cNvPr id="54339" name="Line 87"/>
            <p:cNvSpPr>
              <a:spLocks noChangeShapeType="1"/>
            </p:cNvSpPr>
            <p:nvPr/>
          </p:nvSpPr>
          <p:spPr bwMode="auto">
            <a:xfrm flipV="1">
              <a:off x="1376" y="1476"/>
              <a:ext cx="96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grpSp>
        <p:nvGrpSpPr>
          <p:cNvPr id="6" name="Group 88"/>
          <p:cNvGrpSpPr>
            <a:grpSpLocks/>
          </p:cNvGrpSpPr>
          <p:nvPr/>
        </p:nvGrpSpPr>
        <p:grpSpPr bwMode="auto">
          <a:xfrm>
            <a:off x="2559050" y="2228850"/>
            <a:ext cx="941388" cy="1209675"/>
            <a:chOff x="1612" y="1404"/>
            <a:chExt cx="593" cy="762"/>
          </a:xfrm>
        </p:grpSpPr>
        <p:sp>
          <p:nvSpPr>
            <p:cNvPr id="54334" name="AutoShape 89"/>
            <p:cNvSpPr>
              <a:spLocks/>
            </p:cNvSpPr>
            <p:nvPr/>
          </p:nvSpPr>
          <p:spPr bwMode="auto">
            <a:xfrm rot="-5400000">
              <a:off x="1980" y="1283"/>
              <a:ext cx="72" cy="313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4335" name="Text Box 90"/>
            <p:cNvSpPr txBox="1">
              <a:spLocks noChangeArrowheads="1"/>
            </p:cNvSpPr>
            <p:nvPr/>
          </p:nvSpPr>
          <p:spPr bwMode="auto">
            <a:xfrm>
              <a:off x="1612" y="1584"/>
              <a:ext cx="593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unused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set to</a:t>
              </a:r>
            </a:p>
            <a:p>
              <a:pPr algn="ctr"/>
              <a:r>
                <a:rPr lang="ja-JP" altLang="en-US" sz="1800" b="0">
                  <a:solidFill>
                    <a:srgbClr val="CC0000"/>
                  </a:solidFill>
                </a:rPr>
                <a:t>‘</a:t>
              </a:r>
              <a:r>
                <a:rPr lang="en-US" altLang="ja-JP" sz="1800" b="0">
                  <a:solidFill>
                    <a:srgbClr val="CC0000"/>
                  </a:solidFill>
                </a:rPr>
                <a:t>0</a:t>
              </a:r>
              <a:r>
                <a:rPr lang="ja-JP" altLang="en-US" sz="1800" b="0">
                  <a:solidFill>
                    <a:srgbClr val="CC0000"/>
                  </a:solidFill>
                </a:rPr>
                <a:t>’</a:t>
              </a:r>
              <a:endParaRPr lang="en-US" sz="1800" b="0">
                <a:solidFill>
                  <a:srgbClr val="CC0000"/>
                </a:solidFill>
              </a:endParaRPr>
            </a:p>
          </p:txBody>
        </p:sp>
        <p:sp>
          <p:nvSpPr>
            <p:cNvPr id="54336" name="Line 91"/>
            <p:cNvSpPr>
              <a:spLocks noChangeShapeType="1"/>
            </p:cNvSpPr>
            <p:nvPr/>
          </p:nvSpPr>
          <p:spPr bwMode="auto">
            <a:xfrm flipV="1">
              <a:off x="2016" y="1476"/>
              <a:ext cx="0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7" name="Group 92"/>
          <p:cNvGrpSpPr>
            <a:grpSpLocks/>
          </p:cNvGrpSpPr>
          <p:nvPr/>
        </p:nvGrpSpPr>
        <p:grpSpPr bwMode="auto">
          <a:xfrm>
            <a:off x="4243388" y="2228850"/>
            <a:ext cx="1301750" cy="1208088"/>
            <a:chOff x="2673" y="1404"/>
            <a:chExt cx="820" cy="761"/>
          </a:xfrm>
        </p:grpSpPr>
        <p:sp>
          <p:nvSpPr>
            <p:cNvPr id="54331" name="AutoShape 93"/>
            <p:cNvSpPr>
              <a:spLocks/>
            </p:cNvSpPr>
            <p:nvPr/>
          </p:nvSpPr>
          <p:spPr bwMode="auto">
            <a:xfrm rot="-5400000">
              <a:off x="2940" y="1283"/>
              <a:ext cx="72" cy="313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4332" name="Text Box 94"/>
            <p:cNvSpPr txBox="1">
              <a:spLocks noChangeArrowheads="1"/>
            </p:cNvSpPr>
            <p:nvPr/>
          </p:nvSpPr>
          <p:spPr bwMode="auto">
            <a:xfrm>
              <a:off x="2673" y="1583"/>
              <a:ext cx="820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rd = 2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Reg[2]</a:t>
              </a:r>
            </a:p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destination</a:t>
              </a:r>
            </a:p>
          </p:txBody>
        </p:sp>
        <p:sp>
          <p:nvSpPr>
            <p:cNvPr id="54333" name="Line 95"/>
            <p:cNvSpPr>
              <a:spLocks noChangeShapeType="1"/>
            </p:cNvSpPr>
            <p:nvPr/>
          </p:nvSpPr>
          <p:spPr bwMode="auto">
            <a:xfrm flipV="1">
              <a:off x="2976" y="1476"/>
              <a:ext cx="0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96"/>
          <p:cNvGrpSpPr>
            <a:grpSpLocks/>
          </p:cNvGrpSpPr>
          <p:nvPr/>
        </p:nvGrpSpPr>
        <p:grpSpPr bwMode="auto">
          <a:xfrm>
            <a:off x="3506788" y="2228850"/>
            <a:ext cx="877887" cy="1743075"/>
            <a:chOff x="2209" y="1404"/>
            <a:chExt cx="553" cy="1098"/>
          </a:xfrm>
        </p:grpSpPr>
        <p:sp>
          <p:nvSpPr>
            <p:cNvPr id="54328" name="AutoShape 97"/>
            <p:cNvSpPr>
              <a:spLocks/>
            </p:cNvSpPr>
            <p:nvPr/>
          </p:nvSpPr>
          <p:spPr bwMode="auto">
            <a:xfrm rot="-5400000">
              <a:off x="2460" y="1283"/>
              <a:ext cx="72" cy="313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4329" name="Text Box 98"/>
            <p:cNvSpPr txBox="1">
              <a:spLocks noChangeArrowheads="1"/>
            </p:cNvSpPr>
            <p:nvPr/>
          </p:nvSpPr>
          <p:spPr bwMode="auto">
            <a:xfrm>
              <a:off x="2209" y="1920"/>
              <a:ext cx="553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rt = 2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Reg[2]</a:t>
              </a:r>
            </a:p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source</a:t>
              </a:r>
            </a:p>
          </p:txBody>
        </p:sp>
        <p:sp>
          <p:nvSpPr>
            <p:cNvPr id="54330" name="Line 99"/>
            <p:cNvSpPr>
              <a:spLocks noChangeShapeType="1"/>
            </p:cNvSpPr>
            <p:nvPr/>
          </p:nvSpPr>
          <p:spPr bwMode="auto">
            <a:xfrm flipV="1">
              <a:off x="2496" y="1476"/>
              <a:ext cx="0" cy="49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9" name="Group 139"/>
          <p:cNvGrpSpPr>
            <a:grpSpLocks/>
          </p:cNvGrpSpPr>
          <p:nvPr/>
        </p:nvGrpSpPr>
        <p:grpSpPr bwMode="auto">
          <a:xfrm>
            <a:off x="5237163" y="2209800"/>
            <a:ext cx="1849437" cy="1754188"/>
            <a:chOff x="3299" y="1392"/>
            <a:chExt cx="1165" cy="1105"/>
          </a:xfrm>
        </p:grpSpPr>
        <p:sp>
          <p:nvSpPr>
            <p:cNvPr id="54325" name="AutoShape 101"/>
            <p:cNvSpPr>
              <a:spLocks/>
            </p:cNvSpPr>
            <p:nvPr/>
          </p:nvSpPr>
          <p:spPr bwMode="auto">
            <a:xfrm rot="-5400000">
              <a:off x="3420" y="1271"/>
              <a:ext cx="72" cy="313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4326" name="Text Box 102"/>
            <p:cNvSpPr txBox="1">
              <a:spLocks noChangeArrowheads="1"/>
            </p:cNvSpPr>
            <p:nvPr/>
          </p:nvSpPr>
          <p:spPr bwMode="auto">
            <a:xfrm>
              <a:off x="3506" y="1920"/>
              <a:ext cx="958" cy="5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shamt = 4 dictates a shift of 4-bits</a:t>
              </a:r>
            </a:p>
          </p:txBody>
        </p:sp>
        <p:sp>
          <p:nvSpPr>
            <p:cNvPr id="54327" name="Line 103"/>
            <p:cNvSpPr>
              <a:spLocks noChangeShapeType="1"/>
            </p:cNvSpPr>
            <p:nvPr/>
          </p:nvSpPr>
          <p:spPr bwMode="auto">
            <a:xfrm flipH="1" flipV="1">
              <a:off x="3456" y="1476"/>
              <a:ext cx="336" cy="49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10" name="Group 104"/>
          <p:cNvGrpSpPr>
            <a:grpSpLocks/>
          </p:cNvGrpSpPr>
          <p:nvPr/>
        </p:nvGrpSpPr>
        <p:grpSpPr bwMode="auto">
          <a:xfrm>
            <a:off x="6088063" y="2209800"/>
            <a:ext cx="1771650" cy="1044575"/>
            <a:chOff x="3835" y="1392"/>
            <a:chExt cx="1116" cy="658"/>
          </a:xfrm>
        </p:grpSpPr>
        <p:sp>
          <p:nvSpPr>
            <p:cNvPr id="54322" name="AutoShape 105"/>
            <p:cNvSpPr>
              <a:spLocks/>
            </p:cNvSpPr>
            <p:nvPr/>
          </p:nvSpPr>
          <p:spPr bwMode="auto">
            <a:xfrm rot="-5400000">
              <a:off x="3957" y="1270"/>
              <a:ext cx="72" cy="316"/>
            </a:xfrm>
            <a:prstGeom prst="leftBrace">
              <a:avLst>
                <a:gd name="adj1" fmla="val 64574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4323" name="Text Box 106"/>
            <p:cNvSpPr txBox="1">
              <a:spLocks noChangeArrowheads="1"/>
            </p:cNvSpPr>
            <p:nvPr/>
          </p:nvSpPr>
          <p:spPr bwMode="auto">
            <a:xfrm>
              <a:off x="4069" y="1473"/>
              <a:ext cx="882" cy="5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func = 0x00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dictating an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sll</a:t>
              </a:r>
            </a:p>
          </p:txBody>
        </p:sp>
        <p:sp>
          <p:nvSpPr>
            <p:cNvPr id="54324" name="Line 107"/>
            <p:cNvSpPr>
              <a:spLocks noChangeShapeType="1"/>
            </p:cNvSpPr>
            <p:nvPr/>
          </p:nvSpPr>
          <p:spPr bwMode="auto">
            <a:xfrm flipH="1" flipV="1">
              <a:off x="3990" y="1476"/>
              <a:ext cx="96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sp>
        <p:nvSpPr>
          <p:cNvPr id="54319" name="Line 108"/>
          <p:cNvSpPr>
            <a:spLocks noChangeShapeType="1"/>
          </p:cNvSpPr>
          <p:nvPr/>
        </p:nvSpPr>
        <p:spPr bwMode="auto">
          <a:xfrm>
            <a:off x="5872163" y="19050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4320" name="Text Box 137"/>
          <p:cNvSpPr txBox="1">
            <a:spLocks noChangeArrowheads="1"/>
          </p:cNvSpPr>
          <p:nvPr/>
        </p:nvSpPr>
        <p:spPr bwMode="auto">
          <a:xfrm>
            <a:off x="977900" y="1857375"/>
            <a:ext cx="1011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2000" b="0"/>
              <a:t>R-type: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  <a:t>MIPS Shift Operations</a:t>
            </a:r>
          </a:p>
        </p:txBody>
      </p:sp>
      <p:sp>
        <p:nvSpPr>
          <p:cNvPr id="5636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6E24C993-1D24-F343-A782-E61500D5EB0B}" type="slidenum">
              <a:rPr lang="en-US" sz="1400">
                <a:latin typeface="Arial Narrow" charset="0"/>
              </a:rPr>
              <a:pPr/>
              <a:t>12</a:t>
            </a:fld>
            <a:endParaRPr lang="en-US" sz="1400">
              <a:latin typeface="Arial Narrow" charset="0"/>
            </a:endParaRPr>
          </a:p>
        </p:txBody>
      </p:sp>
      <p:sp>
        <p:nvSpPr>
          <p:cNvPr id="56322" name="Rectangle 3"/>
          <p:cNvSpPr>
            <a:spLocks noChangeArrowheads="1"/>
          </p:cNvSpPr>
          <p:nvPr/>
        </p:nvSpPr>
        <p:spPr bwMode="auto">
          <a:xfrm>
            <a:off x="304800" y="1109663"/>
            <a:ext cx="7011988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CC0000"/>
                </a:solidFill>
              </a:rPr>
              <a:t>Sample coded operation:  SLLV (SLL Variable)</a:t>
            </a:r>
          </a:p>
        </p:txBody>
      </p:sp>
      <p:sp>
        <p:nvSpPr>
          <p:cNvPr id="56323" name="Rectangle 12"/>
          <p:cNvSpPr>
            <a:spLocks noChangeArrowheads="1"/>
          </p:cNvSpPr>
          <p:nvPr/>
        </p:nvSpPr>
        <p:spPr bwMode="auto">
          <a:xfrm>
            <a:off x="1752600" y="1752600"/>
            <a:ext cx="5181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en-US"/>
          </a:p>
        </p:txBody>
      </p:sp>
      <p:grpSp>
        <p:nvGrpSpPr>
          <p:cNvPr id="56324" name="Group 13"/>
          <p:cNvGrpSpPr>
            <a:grpSpLocks/>
          </p:cNvGrpSpPr>
          <p:nvPr/>
        </p:nvGrpSpPr>
        <p:grpSpPr bwMode="auto">
          <a:xfrm>
            <a:off x="1905000" y="1905000"/>
            <a:ext cx="4876800" cy="304800"/>
            <a:chOff x="1920" y="1728"/>
            <a:chExt cx="3072" cy="192"/>
          </a:xfrm>
        </p:grpSpPr>
        <p:grpSp>
          <p:nvGrpSpPr>
            <p:cNvPr id="56401" name="Group 14"/>
            <p:cNvGrpSpPr>
              <a:grpSpLocks/>
            </p:cNvGrpSpPr>
            <p:nvPr/>
          </p:nvGrpSpPr>
          <p:grpSpPr bwMode="auto">
            <a:xfrm>
              <a:off x="1920" y="1728"/>
              <a:ext cx="3072" cy="192"/>
              <a:chOff x="1728" y="288"/>
              <a:chExt cx="3072" cy="192"/>
            </a:xfrm>
          </p:grpSpPr>
          <p:grpSp>
            <p:nvGrpSpPr>
              <p:cNvPr id="56406" name="Group 15"/>
              <p:cNvGrpSpPr>
                <a:grpSpLocks/>
              </p:cNvGrpSpPr>
              <p:nvPr/>
            </p:nvGrpSpPr>
            <p:grpSpPr bwMode="auto">
              <a:xfrm>
                <a:off x="1824" y="432"/>
                <a:ext cx="2880" cy="48"/>
                <a:chOff x="1968" y="1776"/>
                <a:chExt cx="2880" cy="192"/>
              </a:xfrm>
            </p:grpSpPr>
            <p:sp>
              <p:nvSpPr>
                <p:cNvPr id="56408" name="Line 16"/>
                <p:cNvSpPr>
                  <a:spLocks noChangeShapeType="1"/>
                </p:cNvSpPr>
                <p:nvPr/>
              </p:nvSpPr>
              <p:spPr bwMode="auto">
                <a:xfrm flipV="1">
                  <a:off x="196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09" name="Line 17"/>
                <p:cNvSpPr>
                  <a:spLocks noChangeShapeType="1"/>
                </p:cNvSpPr>
                <p:nvPr/>
              </p:nvSpPr>
              <p:spPr bwMode="auto">
                <a:xfrm flipV="1">
                  <a:off x="206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10" name="Line 18"/>
                <p:cNvSpPr>
                  <a:spLocks noChangeShapeType="1"/>
                </p:cNvSpPr>
                <p:nvPr/>
              </p:nvSpPr>
              <p:spPr bwMode="auto">
                <a:xfrm flipV="1">
                  <a:off x="216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11" name="Line 19"/>
                <p:cNvSpPr>
                  <a:spLocks noChangeShapeType="1"/>
                </p:cNvSpPr>
                <p:nvPr/>
              </p:nvSpPr>
              <p:spPr bwMode="auto">
                <a:xfrm flipV="1">
                  <a:off x="225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12" name="Line 20"/>
                <p:cNvSpPr>
                  <a:spLocks noChangeShapeType="1"/>
                </p:cNvSpPr>
                <p:nvPr/>
              </p:nvSpPr>
              <p:spPr bwMode="auto">
                <a:xfrm flipV="1">
                  <a:off x="235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13" name="Line 21"/>
                <p:cNvSpPr>
                  <a:spLocks noChangeShapeType="1"/>
                </p:cNvSpPr>
                <p:nvPr/>
              </p:nvSpPr>
              <p:spPr bwMode="auto">
                <a:xfrm flipV="1">
                  <a:off x="244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14" name="Line 22"/>
                <p:cNvSpPr>
                  <a:spLocks noChangeShapeType="1"/>
                </p:cNvSpPr>
                <p:nvPr/>
              </p:nvSpPr>
              <p:spPr bwMode="auto">
                <a:xfrm flipV="1">
                  <a:off x="254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15" name="Line 23"/>
                <p:cNvSpPr>
                  <a:spLocks noChangeShapeType="1"/>
                </p:cNvSpPr>
                <p:nvPr/>
              </p:nvSpPr>
              <p:spPr bwMode="auto">
                <a:xfrm flipV="1">
                  <a:off x="264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16" name="Line 24"/>
                <p:cNvSpPr>
                  <a:spLocks noChangeShapeType="1"/>
                </p:cNvSpPr>
                <p:nvPr/>
              </p:nvSpPr>
              <p:spPr bwMode="auto">
                <a:xfrm flipV="1">
                  <a:off x="273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17" name="Line 25"/>
                <p:cNvSpPr>
                  <a:spLocks noChangeShapeType="1"/>
                </p:cNvSpPr>
                <p:nvPr/>
              </p:nvSpPr>
              <p:spPr bwMode="auto">
                <a:xfrm flipV="1">
                  <a:off x="283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18" name="Line 26"/>
                <p:cNvSpPr>
                  <a:spLocks noChangeShapeType="1"/>
                </p:cNvSpPr>
                <p:nvPr/>
              </p:nvSpPr>
              <p:spPr bwMode="auto">
                <a:xfrm flipV="1">
                  <a:off x="292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19" name="Line 27"/>
                <p:cNvSpPr>
                  <a:spLocks noChangeShapeType="1"/>
                </p:cNvSpPr>
                <p:nvPr/>
              </p:nvSpPr>
              <p:spPr bwMode="auto">
                <a:xfrm flipV="1">
                  <a:off x="302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20" name="Line 28"/>
                <p:cNvSpPr>
                  <a:spLocks noChangeShapeType="1"/>
                </p:cNvSpPr>
                <p:nvPr/>
              </p:nvSpPr>
              <p:spPr bwMode="auto">
                <a:xfrm flipV="1">
                  <a:off x="312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21" name="Line 29"/>
                <p:cNvSpPr>
                  <a:spLocks noChangeShapeType="1"/>
                </p:cNvSpPr>
                <p:nvPr/>
              </p:nvSpPr>
              <p:spPr bwMode="auto">
                <a:xfrm flipV="1">
                  <a:off x="321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22" name="Line 30"/>
                <p:cNvSpPr>
                  <a:spLocks noChangeShapeType="1"/>
                </p:cNvSpPr>
                <p:nvPr/>
              </p:nvSpPr>
              <p:spPr bwMode="auto">
                <a:xfrm flipV="1">
                  <a:off x="331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23" name="Line 31"/>
                <p:cNvSpPr>
                  <a:spLocks noChangeShapeType="1"/>
                </p:cNvSpPr>
                <p:nvPr/>
              </p:nvSpPr>
              <p:spPr bwMode="auto">
                <a:xfrm flipV="1">
                  <a:off x="340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24" name="Line 32"/>
                <p:cNvSpPr>
                  <a:spLocks noChangeShapeType="1"/>
                </p:cNvSpPr>
                <p:nvPr/>
              </p:nvSpPr>
              <p:spPr bwMode="auto">
                <a:xfrm flipV="1">
                  <a:off x="350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25" name="Line 33"/>
                <p:cNvSpPr>
                  <a:spLocks noChangeShapeType="1"/>
                </p:cNvSpPr>
                <p:nvPr/>
              </p:nvSpPr>
              <p:spPr bwMode="auto">
                <a:xfrm flipV="1">
                  <a:off x="360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26" name="Line 34"/>
                <p:cNvSpPr>
                  <a:spLocks noChangeShapeType="1"/>
                </p:cNvSpPr>
                <p:nvPr/>
              </p:nvSpPr>
              <p:spPr bwMode="auto">
                <a:xfrm flipV="1">
                  <a:off x="369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27" name="Line 35"/>
                <p:cNvSpPr>
                  <a:spLocks noChangeShapeType="1"/>
                </p:cNvSpPr>
                <p:nvPr/>
              </p:nvSpPr>
              <p:spPr bwMode="auto">
                <a:xfrm flipV="1">
                  <a:off x="379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28" name="Line 36"/>
                <p:cNvSpPr>
                  <a:spLocks noChangeShapeType="1"/>
                </p:cNvSpPr>
                <p:nvPr/>
              </p:nvSpPr>
              <p:spPr bwMode="auto">
                <a:xfrm flipV="1">
                  <a:off x="388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29" name="Line 37"/>
                <p:cNvSpPr>
                  <a:spLocks noChangeShapeType="1"/>
                </p:cNvSpPr>
                <p:nvPr/>
              </p:nvSpPr>
              <p:spPr bwMode="auto">
                <a:xfrm flipV="1">
                  <a:off x="398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30" name="Line 38"/>
                <p:cNvSpPr>
                  <a:spLocks noChangeShapeType="1"/>
                </p:cNvSpPr>
                <p:nvPr/>
              </p:nvSpPr>
              <p:spPr bwMode="auto">
                <a:xfrm flipV="1">
                  <a:off x="408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31" name="Line 39"/>
                <p:cNvSpPr>
                  <a:spLocks noChangeShapeType="1"/>
                </p:cNvSpPr>
                <p:nvPr/>
              </p:nvSpPr>
              <p:spPr bwMode="auto">
                <a:xfrm flipV="1">
                  <a:off x="417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32" name="Line 40"/>
                <p:cNvSpPr>
                  <a:spLocks noChangeShapeType="1"/>
                </p:cNvSpPr>
                <p:nvPr/>
              </p:nvSpPr>
              <p:spPr bwMode="auto">
                <a:xfrm flipV="1">
                  <a:off x="427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33" name="Line 41"/>
                <p:cNvSpPr>
                  <a:spLocks noChangeShapeType="1"/>
                </p:cNvSpPr>
                <p:nvPr/>
              </p:nvSpPr>
              <p:spPr bwMode="auto">
                <a:xfrm flipV="1">
                  <a:off x="436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34" name="Line 42"/>
                <p:cNvSpPr>
                  <a:spLocks noChangeShapeType="1"/>
                </p:cNvSpPr>
                <p:nvPr/>
              </p:nvSpPr>
              <p:spPr bwMode="auto">
                <a:xfrm flipV="1">
                  <a:off x="446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35" name="Line 43"/>
                <p:cNvSpPr>
                  <a:spLocks noChangeShapeType="1"/>
                </p:cNvSpPr>
                <p:nvPr/>
              </p:nvSpPr>
              <p:spPr bwMode="auto">
                <a:xfrm flipV="1">
                  <a:off x="456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36" name="Line 44"/>
                <p:cNvSpPr>
                  <a:spLocks noChangeShapeType="1"/>
                </p:cNvSpPr>
                <p:nvPr/>
              </p:nvSpPr>
              <p:spPr bwMode="auto">
                <a:xfrm flipV="1">
                  <a:off x="465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37" name="Line 45"/>
                <p:cNvSpPr>
                  <a:spLocks noChangeShapeType="1"/>
                </p:cNvSpPr>
                <p:nvPr/>
              </p:nvSpPr>
              <p:spPr bwMode="auto">
                <a:xfrm flipV="1">
                  <a:off x="475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438" name="Line 46"/>
                <p:cNvSpPr>
                  <a:spLocks noChangeShapeType="1"/>
                </p:cNvSpPr>
                <p:nvPr/>
              </p:nvSpPr>
              <p:spPr bwMode="auto">
                <a:xfrm flipV="1">
                  <a:off x="484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6407" name="Rectangle 47"/>
              <p:cNvSpPr>
                <a:spLocks noChangeArrowheads="1"/>
              </p:cNvSpPr>
              <p:nvPr/>
            </p:nvSpPr>
            <p:spPr bwMode="auto">
              <a:xfrm>
                <a:off x="1728" y="288"/>
                <a:ext cx="3072" cy="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b="0"/>
              </a:p>
            </p:txBody>
          </p:sp>
        </p:grpSp>
        <p:sp>
          <p:nvSpPr>
            <p:cNvPr id="56402" name="Line 48"/>
            <p:cNvSpPr>
              <a:spLocks noChangeShapeType="1"/>
            </p:cNvSpPr>
            <p:nvPr/>
          </p:nvSpPr>
          <p:spPr bwMode="auto">
            <a:xfrm>
              <a:off x="249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403" name="Line 49"/>
            <p:cNvSpPr>
              <a:spLocks noChangeShapeType="1"/>
            </p:cNvSpPr>
            <p:nvPr/>
          </p:nvSpPr>
          <p:spPr bwMode="auto">
            <a:xfrm>
              <a:off x="297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404" name="Line 50"/>
            <p:cNvSpPr>
              <a:spLocks noChangeShapeType="1"/>
            </p:cNvSpPr>
            <p:nvPr/>
          </p:nvSpPr>
          <p:spPr bwMode="auto">
            <a:xfrm>
              <a:off x="345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405" name="Line 51"/>
            <p:cNvSpPr>
              <a:spLocks noChangeShapeType="1"/>
            </p:cNvSpPr>
            <p:nvPr/>
          </p:nvSpPr>
          <p:spPr bwMode="auto">
            <a:xfrm>
              <a:off x="393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6325" name="Text Box 52"/>
          <p:cNvSpPr txBox="1">
            <a:spLocks noChangeArrowheads="1"/>
          </p:cNvSpPr>
          <p:nvPr/>
        </p:nvSpPr>
        <p:spPr bwMode="auto">
          <a:xfrm>
            <a:off x="18351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26" name="Text Box 53"/>
          <p:cNvSpPr txBox="1">
            <a:spLocks noChangeArrowheads="1"/>
          </p:cNvSpPr>
          <p:nvPr/>
        </p:nvSpPr>
        <p:spPr bwMode="auto">
          <a:xfrm>
            <a:off x="1981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27" name="Text Box 54"/>
          <p:cNvSpPr txBox="1">
            <a:spLocks noChangeArrowheads="1"/>
          </p:cNvSpPr>
          <p:nvPr/>
        </p:nvSpPr>
        <p:spPr bwMode="auto">
          <a:xfrm>
            <a:off x="21336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28" name="Text Box 55"/>
          <p:cNvSpPr txBox="1">
            <a:spLocks noChangeArrowheads="1"/>
          </p:cNvSpPr>
          <p:nvPr/>
        </p:nvSpPr>
        <p:spPr bwMode="auto">
          <a:xfrm>
            <a:off x="22860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29" name="Text Box 56"/>
          <p:cNvSpPr txBox="1">
            <a:spLocks noChangeArrowheads="1"/>
          </p:cNvSpPr>
          <p:nvPr/>
        </p:nvSpPr>
        <p:spPr bwMode="auto">
          <a:xfrm>
            <a:off x="24384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30" name="Text Box 57"/>
          <p:cNvSpPr txBox="1">
            <a:spLocks noChangeArrowheads="1"/>
          </p:cNvSpPr>
          <p:nvPr/>
        </p:nvSpPr>
        <p:spPr bwMode="auto">
          <a:xfrm>
            <a:off x="25908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31" name="Text Box 58"/>
          <p:cNvSpPr txBox="1">
            <a:spLocks noChangeArrowheads="1"/>
          </p:cNvSpPr>
          <p:nvPr/>
        </p:nvSpPr>
        <p:spPr bwMode="auto">
          <a:xfrm>
            <a:off x="2743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32" name="Text Box 59"/>
          <p:cNvSpPr txBox="1">
            <a:spLocks noChangeArrowheads="1"/>
          </p:cNvSpPr>
          <p:nvPr/>
        </p:nvSpPr>
        <p:spPr bwMode="auto">
          <a:xfrm>
            <a:off x="29019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 dirty="0"/>
              <a:t>1</a:t>
            </a:r>
          </a:p>
        </p:txBody>
      </p:sp>
      <p:sp>
        <p:nvSpPr>
          <p:cNvPr id="56333" name="Text Box 60"/>
          <p:cNvSpPr txBox="1">
            <a:spLocks noChangeArrowheads="1"/>
          </p:cNvSpPr>
          <p:nvPr/>
        </p:nvSpPr>
        <p:spPr bwMode="auto">
          <a:xfrm>
            <a:off x="3057618" y="1905000"/>
            <a:ext cx="27603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 dirty="0"/>
              <a:t>0</a:t>
            </a:r>
          </a:p>
        </p:txBody>
      </p:sp>
      <p:sp>
        <p:nvSpPr>
          <p:cNvPr id="56334" name="Text Box 61"/>
          <p:cNvSpPr txBox="1">
            <a:spLocks noChangeArrowheads="1"/>
          </p:cNvSpPr>
          <p:nvPr/>
        </p:nvSpPr>
        <p:spPr bwMode="auto">
          <a:xfrm>
            <a:off x="32067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35" name="Text Box 62"/>
          <p:cNvSpPr txBox="1">
            <a:spLocks noChangeArrowheads="1"/>
          </p:cNvSpPr>
          <p:nvPr/>
        </p:nvSpPr>
        <p:spPr bwMode="auto">
          <a:xfrm>
            <a:off x="33591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36" name="Text Box 63"/>
          <p:cNvSpPr txBox="1">
            <a:spLocks noChangeArrowheads="1"/>
          </p:cNvSpPr>
          <p:nvPr/>
        </p:nvSpPr>
        <p:spPr bwMode="auto">
          <a:xfrm>
            <a:off x="3505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37" name="Text Box 64"/>
          <p:cNvSpPr txBox="1">
            <a:spLocks noChangeArrowheads="1"/>
          </p:cNvSpPr>
          <p:nvPr/>
        </p:nvSpPr>
        <p:spPr bwMode="auto">
          <a:xfrm>
            <a:off x="36639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38" name="Text Box 65"/>
          <p:cNvSpPr txBox="1">
            <a:spLocks noChangeArrowheads="1"/>
          </p:cNvSpPr>
          <p:nvPr/>
        </p:nvSpPr>
        <p:spPr bwMode="auto">
          <a:xfrm>
            <a:off x="38100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39" name="Text Box 66"/>
          <p:cNvSpPr txBox="1">
            <a:spLocks noChangeArrowheads="1"/>
          </p:cNvSpPr>
          <p:nvPr/>
        </p:nvSpPr>
        <p:spPr bwMode="auto">
          <a:xfrm>
            <a:off x="39671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6340" name="Text Box 67"/>
          <p:cNvSpPr txBox="1">
            <a:spLocks noChangeArrowheads="1"/>
          </p:cNvSpPr>
          <p:nvPr/>
        </p:nvSpPr>
        <p:spPr bwMode="auto">
          <a:xfrm>
            <a:off x="41211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41" name="Text Box 68"/>
          <p:cNvSpPr txBox="1">
            <a:spLocks noChangeArrowheads="1"/>
          </p:cNvSpPr>
          <p:nvPr/>
        </p:nvSpPr>
        <p:spPr bwMode="auto">
          <a:xfrm>
            <a:off x="4267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42" name="Text Box 69"/>
          <p:cNvSpPr txBox="1">
            <a:spLocks noChangeArrowheads="1"/>
          </p:cNvSpPr>
          <p:nvPr/>
        </p:nvSpPr>
        <p:spPr bwMode="auto">
          <a:xfrm>
            <a:off x="44259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43" name="Text Box 70"/>
          <p:cNvSpPr txBox="1">
            <a:spLocks noChangeArrowheads="1"/>
          </p:cNvSpPr>
          <p:nvPr/>
        </p:nvSpPr>
        <p:spPr bwMode="auto">
          <a:xfrm>
            <a:off x="45720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44" name="Text Box 71"/>
          <p:cNvSpPr txBox="1">
            <a:spLocks noChangeArrowheads="1"/>
          </p:cNvSpPr>
          <p:nvPr/>
        </p:nvSpPr>
        <p:spPr bwMode="auto">
          <a:xfrm>
            <a:off x="47291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6345" name="Text Box 72"/>
          <p:cNvSpPr txBox="1">
            <a:spLocks noChangeArrowheads="1"/>
          </p:cNvSpPr>
          <p:nvPr/>
        </p:nvSpPr>
        <p:spPr bwMode="auto">
          <a:xfrm>
            <a:off x="48768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46" name="Text Box 73"/>
          <p:cNvSpPr txBox="1">
            <a:spLocks noChangeArrowheads="1"/>
          </p:cNvSpPr>
          <p:nvPr/>
        </p:nvSpPr>
        <p:spPr bwMode="auto">
          <a:xfrm>
            <a:off x="5807075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47" name="Text Box 74"/>
          <p:cNvSpPr txBox="1">
            <a:spLocks noChangeArrowheads="1"/>
          </p:cNvSpPr>
          <p:nvPr/>
        </p:nvSpPr>
        <p:spPr bwMode="auto">
          <a:xfrm>
            <a:off x="59531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48" name="Text Box 75"/>
          <p:cNvSpPr txBox="1">
            <a:spLocks noChangeArrowheads="1"/>
          </p:cNvSpPr>
          <p:nvPr/>
        </p:nvSpPr>
        <p:spPr bwMode="auto">
          <a:xfrm>
            <a:off x="61055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49" name="Text Box 76"/>
          <p:cNvSpPr txBox="1">
            <a:spLocks noChangeArrowheads="1"/>
          </p:cNvSpPr>
          <p:nvPr/>
        </p:nvSpPr>
        <p:spPr bwMode="auto">
          <a:xfrm>
            <a:off x="62579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6350" name="Text Box 77"/>
          <p:cNvSpPr txBox="1">
            <a:spLocks noChangeArrowheads="1"/>
          </p:cNvSpPr>
          <p:nvPr/>
        </p:nvSpPr>
        <p:spPr bwMode="auto">
          <a:xfrm>
            <a:off x="64103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51" name="Text Box 78"/>
          <p:cNvSpPr txBox="1">
            <a:spLocks noChangeArrowheads="1"/>
          </p:cNvSpPr>
          <p:nvPr/>
        </p:nvSpPr>
        <p:spPr bwMode="auto">
          <a:xfrm>
            <a:off x="65627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52" name="Text Box 79"/>
          <p:cNvSpPr txBox="1">
            <a:spLocks noChangeArrowheads="1"/>
          </p:cNvSpPr>
          <p:nvPr/>
        </p:nvSpPr>
        <p:spPr bwMode="auto">
          <a:xfrm>
            <a:off x="5029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53" name="Text Box 80"/>
          <p:cNvSpPr txBox="1">
            <a:spLocks noChangeArrowheads="1"/>
          </p:cNvSpPr>
          <p:nvPr/>
        </p:nvSpPr>
        <p:spPr bwMode="auto">
          <a:xfrm>
            <a:off x="51816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54" name="Text Box 81"/>
          <p:cNvSpPr txBox="1">
            <a:spLocks noChangeArrowheads="1"/>
          </p:cNvSpPr>
          <p:nvPr/>
        </p:nvSpPr>
        <p:spPr bwMode="auto">
          <a:xfrm>
            <a:off x="53387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55" name="Text Box 82"/>
          <p:cNvSpPr txBox="1">
            <a:spLocks noChangeArrowheads="1"/>
          </p:cNvSpPr>
          <p:nvPr/>
        </p:nvSpPr>
        <p:spPr bwMode="auto">
          <a:xfrm>
            <a:off x="54927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6356" name="Text Box 83"/>
          <p:cNvSpPr txBox="1">
            <a:spLocks noChangeArrowheads="1"/>
          </p:cNvSpPr>
          <p:nvPr/>
        </p:nvSpPr>
        <p:spPr bwMode="auto">
          <a:xfrm>
            <a:off x="56451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grpSp>
        <p:nvGrpSpPr>
          <p:cNvPr id="5" name="Group 84"/>
          <p:cNvGrpSpPr>
            <a:grpSpLocks/>
          </p:cNvGrpSpPr>
          <p:nvPr/>
        </p:nvGrpSpPr>
        <p:grpSpPr bwMode="auto">
          <a:xfrm>
            <a:off x="923925" y="2228850"/>
            <a:ext cx="1666875" cy="1033463"/>
            <a:chOff x="582" y="1404"/>
            <a:chExt cx="1050" cy="651"/>
          </a:xfrm>
        </p:grpSpPr>
        <p:sp>
          <p:nvSpPr>
            <p:cNvPr id="56398" name="AutoShape 85"/>
            <p:cNvSpPr>
              <a:spLocks/>
            </p:cNvSpPr>
            <p:nvPr/>
          </p:nvSpPr>
          <p:spPr bwMode="auto">
            <a:xfrm rot="-5400000">
              <a:off x="1438" y="1282"/>
              <a:ext cx="72" cy="316"/>
            </a:xfrm>
            <a:prstGeom prst="leftBrace">
              <a:avLst>
                <a:gd name="adj1" fmla="val 64574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6399" name="Text Box 86"/>
            <p:cNvSpPr txBox="1">
              <a:spLocks noChangeArrowheads="1"/>
            </p:cNvSpPr>
            <p:nvPr/>
          </p:nvSpPr>
          <p:spPr bwMode="auto">
            <a:xfrm>
              <a:off x="582" y="1473"/>
              <a:ext cx="957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op = 0x00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dictating an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ALU function</a:t>
              </a:r>
            </a:p>
          </p:txBody>
        </p:sp>
        <p:sp>
          <p:nvSpPr>
            <p:cNvPr id="56400" name="Line 87"/>
            <p:cNvSpPr>
              <a:spLocks noChangeShapeType="1"/>
            </p:cNvSpPr>
            <p:nvPr/>
          </p:nvSpPr>
          <p:spPr bwMode="auto">
            <a:xfrm flipV="1">
              <a:off x="1376" y="1476"/>
              <a:ext cx="96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grpSp>
        <p:nvGrpSpPr>
          <p:cNvPr id="6" name="Group 88"/>
          <p:cNvGrpSpPr>
            <a:grpSpLocks/>
          </p:cNvGrpSpPr>
          <p:nvPr/>
        </p:nvGrpSpPr>
        <p:grpSpPr bwMode="auto">
          <a:xfrm>
            <a:off x="2540000" y="2228850"/>
            <a:ext cx="973138" cy="1209675"/>
            <a:chOff x="1600" y="1404"/>
            <a:chExt cx="613" cy="762"/>
          </a:xfrm>
        </p:grpSpPr>
        <p:sp>
          <p:nvSpPr>
            <p:cNvPr id="56395" name="AutoShape 89"/>
            <p:cNvSpPr>
              <a:spLocks/>
            </p:cNvSpPr>
            <p:nvPr/>
          </p:nvSpPr>
          <p:spPr bwMode="auto">
            <a:xfrm rot="-5400000">
              <a:off x="1980" y="1283"/>
              <a:ext cx="72" cy="313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6396" name="Text Box 90"/>
            <p:cNvSpPr txBox="1">
              <a:spLocks noChangeArrowheads="1"/>
            </p:cNvSpPr>
            <p:nvPr/>
          </p:nvSpPr>
          <p:spPr bwMode="auto">
            <a:xfrm>
              <a:off x="1600" y="1584"/>
              <a:ext cx="613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 dirty="0">
                  <a:solidFill>
                    <a:schemeClr val="accent2">
                      <a:lumMod val="75000"/>
                    </a:schemeClr>
                  </a:solidFill>
                </a:rPr>
                <a:t>shift </a:t>
              </a:r>
            </a:p>
            <a:p>
              <a:pPr algn="ctr"/>
              <a:r>
                <a:rPr lang="en-US" sz="1800" b="0" dirty="0">
                  <a:solidFill>
                    <a:schemeClr val="accent2">
                      <a:lumMod val="75000"/>
                    </a:schemeClr>
                  </a:solidFill>
                </a:rPr>
                <a:t>amount </a:t>
              </a:r>
            </a:p>
            <a:p>
              <a:pPr algn="ctr"/>
              <a:r>
                <a:rPr lang="en-US" sz="1800" b="0" dirty="0">
                  <a:solidFill>
                    <a:schemeClr val="accent2">
                      <a:lumMod val="75000"/>
                    </a:schemeClr>
                  </a:solidFill>
                </a:rPr>
                <a:t>in </a:t>
              </a:r>
              <a:r>
                <a:rPr lang="en-US" sz="1800" b="0" dirty="0" err="1">
                  <a:solidFill>
                    <a:schemeClr val="accent2">
                      <a:lumMod val="75000"/>
                    </a:schemeClr>
                  </a:solidFill>
                </a:rPr>
                <a:t>rs</a:t>
              </a:r>
              <a:endParaRPr lang="en-US" sz="1800" b="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6397" name="Line 91"/>
            <p:cNvSpPr>
              <a:spLocks noChangeShapeType="1"/>
            </p:cNvSpPr>
            <p:nvPr/>
          </p:nvSpPr>
          <p:spPr bwMode="auto">
            <a:xfrm flipV="1">
              <a:off x="2016" y="1476"/>
              <a:ext cx="0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  <p:grpSp>
        <p:nvGrpSpPr>
          <p:cNvPr id="7" name="Group 92"/>
          <p:cNvGrpSpPr>
            <a:grpSpLocks/>
          </p:cNvGrpSpPr>
          <p:nvPr/>
        </p:nvGrpSpPr>
        <p:grpSpPr bwMode="auto">
          <a:xfrm>
            <a:off x="4243388" y="2228850"/>
            <a:ext cx="1301750" cy="1208088"/>
            <a:chOff x="2673" y="1404"/>
            <a:chExt cx="820" cy="761"/>
          </a:xfrm>
        </p:grpSpPr>
        <p:sp>
          <p:nvSpPr>
            <p:cNvPr id="56392" name="AutoShape 93"/>
            <p:cNvSpPr>
              <a:spLocks/>
            </p:cNvSpPr>
            <p:nvPr/>
          </p:nvSpPr>
          <p:spPr bwMode="auto">
            <a:xfrm rot="-5400000">
              <a:off x="2940" y="1283"/>
              <a:ext cx="72" cy="313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6393" name="Text Box 94"/>
            <p:cNvSpPr txBox="1">
              <a:spLocks noChangeArrowheads="1"/>
            </p:cNvSpPr>
            <p:nvPr/>
          </p:nvSpPr>
          <p:spPr bwMode="auto">
            <a:xfrm>
              <a:off x="2673" y="1583"/>
              <a:ext cx="820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rd = 2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Reg[2]</a:t>
              </a:r>
            </a:p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destination</a:t>
              </a:r>
            </a:p>
          </p:txBody>
        </p:sp>
        <p:sp>
          <p:nvSpPr>
            <p:cNvPr id="56394" name="Line 95"/>
            <p:cNvSpPr>
              <a:spLocks noChangeShapeType="1"/>
            </p:cNvSpPr>
            <p:nvPr/>
          </p:nvSpPr>
          <p:spPr bwMode="auto">
            <a:xfrm flipV="1">
              <a:off x="2976" y="1476"/>
              <a:ext cx="0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96"/>
          <p:cNvGrpSpPr>
            <a:grpSpLocks/>
          </p:cNvGrpSpPr>
          <p:nvPr/>
        </p:nvGrpSpPr>
        <p:grpSpPr bwMode="auto">
          <a:xfrm>
            <a:off x="3506788" y="2228850"/>
            <a:ext cx="877887" cy="1743075"/>
            <a:chOff x="2209" y="1404"/>
            <a:chExt cx="553" cy="1098"/>
          </a:xfrm>
        </p:grpSpPr>
        <p:sp>
          <p:nvSpPr>
            <p:cNvPr id="56389" name="AutoShape 97"/>
            <p:cNvSpPr>
              <a:spLocks/>
            </p:cNvSpPr>
            <p:nvPr/>
          </p:nvSpPr>
          <p:spPr bwMode="auto">
            <a:xfrm rot="-5400000">
              <a:off x="2460" y="1283"/>
              <a:ext cx="72" cy="313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6390" name="Text Box 98"/>
            <p:cNvSpPr txBox="1">
              <a:spLocks noChangeArrowheads="1"/>
            </p:cNvSpPr>
            <p:nvPr/>
          </p:nvSpPr>
          <p:spPr bwMode="auto">
            <a:xfrm>
              <a:off x="2209" y="1920"/>
              <a:ext cx="553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rt = 2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Reg[2]</a:t>
              </a:r>
            </a:p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source</a:t>
              </a:r>
            </a:p>
          </p:txBody>
        </p:sp>
        <p:sp>
          <p:nvSpPr>
            <p:cNvPr id="56391" name="Line 99"/>
            <p:cNvSpPr>
              <a:spLocks noChangeShapeType="1"/>
            </p:cNvSpPr>
            <p:nvPr/>
          </p:nvSpPr>
          <p:spPr bwMode="auto">
            <a:xfrm flipV="1">
              <a:off x="2496" y="1476"/>
              <a:ext cx="0" cy="49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9" name="Group 139"/>
          <p:cNvGrpSpPr>
            <a:grpSpLocks/>
          </p:cNvGrpSpPr>
          <p:nvPr/>
        </p:nvGrpSpPr>
        <p:grpSpPr bwMode="auto">
          <a:xfrm>
            <a:off x="5237163" y="2209800"/>
            <a:ext cx="1849437" cy="1484313"/>
            <a:chOff x="3299" y="1392"/>
            <a:chExt cx="1165" cy="935"/>
          </a:xfrm>
        </p:grpSpPr>
        <p:sp>
          <p:nvSpPr>
            <p:cNvPr id="56386" name="AutoShape 101"/>
            <p:cNvSpPr>
              <a:spLocks/>
            </p:cNvSpPr>
            <p:nvPr/>
          </p:nvSpPr>
          <p:spPr bwMode="auto">
            <a:xfrm rot="-5400000">
              <a:off x="3420" y="1271"/>
              <a:ext cx="72" cy="313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6387" name="Text Box 102"/>
            <p:cNvSpPr txBox="1">
              <a:spLocks noChangeArrowheads="1"/>
            </p:cNvSpPr>
            <p:nvPr/>
          </p:nvSpPr>
          <p:spPr bwMode="auto">
            <a:xfrm>
              <a:off x="3506" y="1920"/>
              <a:ext cx="958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unused set to ‘0’</a:t>
              </a:r>
            </a:p>
          </p:txBody>
        </p:sp>
        <p:sp>
          <p:nvSpPr>
            <p:cNvPr id="56388" name="Line 103"/>
            <p:cNvSpPr>
              <a:spLocks noChangeShapeType="1"/>
            </p:cNvSpPr>
            <p:nvPr/>
          </p:nvSpPr>
          <p:spPr bwMode="auto">
            <a:xfrm flipH="1" flipV="1">
              <a:off x="3456" y="1476"/>
              <a:ext cx="336" cy="49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10" name="Group 104"/>
          <p:cNvGrpSpPr>
            <a:grpSpLocks/>
          </p:cNvGrpSpPr>
          <p:nvPr/>
        </p:nvGrpSpPr>
        <p:grpSpPr bwMode="auto">
          <a:xfrm>
            <a:off x="6088063" y="2209800"/>
            <a:ext cx="1771650" cy="1044575"/>
            <a:chOff x="3835" y="1392"/>
            <a:chExt cx="1116" cy="658"/>
          </a:xfrm>
        </p:grpSpPr>
        <p:sp>
          <p:nvSpPr>
            <p:cNvPr id="56383" name="AutoShape 105"/>
            <p:cNvSpPr>
              <a:spLocks/>
            </p:cNvSpPr>
            <p:nvPr/>
          </p:nvSpPr>
          <p:spPr bwMode="auto">
            <a:xfrm rot="-5400000">
              <a:off x="3957" y="1270"/>
              <a:ext cx="72" cy="316"/>
            </a:xfrm>
            <a:prstGeom prst="leftBrace">
              <a:avLst>
                <a:gd name="adj1" fmla="val 64574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6384" name="Text Box 106"/>
            <p:cNvSpPr txBox="1">
              <a:spLocks noChangeArrowheads="1"/>
            </p:cNvSpPr>
            <p:nvPr/>
          </p:nvSpPr>
          <p:spPr bwMode="auto">
            <a:xfrm>
              <a:off x="4069" y="1473"/>
              <a:ext cx="882" cy="5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func = 0x04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dictating an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sllv</a:t>
              </a:r>
            </a:p>
          </p:txBody>
        </p:sp>
        <p:sp>
          <p:nvSpPr>
            <p:cNvPr id="56385" name="Line 107"/>
            <p:cNvSpPr>
              <a:spLocks noChangeShapeType="1"/>
            </p:cNvSpPr>
            <p:nvPr/>
          </p:nvSpPr>
          <p:spPr bwMode="auto">
            <a:xfrm flipH="1" flipV="1">
              <a:off x="3990" y="1476"/>
              <a:ext cx="96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sp>
        <p:nvSpPr>
          <p:cNvPr id="56363" name="Line 108"/>
          <p:cNvSpPr>
            <a:spLocks noChangeShapeType="1"/>
          </p:cNvSpPr>
          <p:nvPr/>
        </p:nvSpPr>
        <p:spPr bwMode="auto">
          <a:xfrm>
            <a:off x="5872163" y="19050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grpSp>
        <p:nvGrpSpPr>
          <p:cNvPr id="11" name="Group 138"/>
          <p:cNvGrpSpPr>
            <a:grpSpLocks/>
          </p:cNvGrpSpPr>
          <p:nvPr/>
        </p:nvGrpSpPr>
        <p:grpSpPr bwMode="auto">
          <a:xfrm>
            <a:off x="4389438" y="4341813"/>
            <a:ext cx="4297362" cy="2209800"/>
            <a:chOff x="2765" y="2619"/>
            <a:chExt cx="2707" cy="1392"/>
          </a:xfrm>
        </p:grpSpPr>
        <p:sp>
          <p:nvSpPr>
            <p:cNvPr id="56379" name="Rectangle 119"/>
            <p:cNvSpPr>
              <a:spLocks noChangeArrowheads="1"/>
            </p:cNvSpPr>
            <p:nvPr/>
          </p:nvSpPr>
          <p:spPr bwMode="auto">
            <a:xfrm>
              <a:off x="2765" y="2619"/>
              <a:ext cx="2707" cy="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800" dirty="0"/>
                <a:t>Assembly:  </a:t>
              </a:r>
              <a:r>
                <a:rPr lang="en-US" sz="1600" dirty="0" err="1">
                  <a:latin typeface="Courier New" charset="0"/>
                </a:rPr>
                <a:t>sllv</a:t>
              </a:r>
              <a:r>
                <a:rPr lang="en-US" sz="1600" dirty="0">
                  <a:latin typeface="Courier New" charset="0"/>
                </a:rPr>
                <a:t> $2, $2, $4</a:t>
              </a:r>
              <a:endParaRPr lang="en-US" sz="1600" dirty="0">
                <a:solidFill>
                  <a:srgbClr val="CC0000"/>
                </a:solidFill>
                <a:latin typeface="Courier New" charset="0"/>
              </a:endParaRPr>
            </a:p>
          </p:txBody>
        </p:sp>
        <p:sp>
          <p:nvSpPr>
            <p:cNvPr id="56380" name="Rectangle 120"/>
            <p:cNvSpPr>
              <a:spLocks noChangeArrowheads="1"/>
            </p:cNvSpPr>
            <p:nvPr/>
          </p:nvSpPr>
          <p:spPr bwMode="auto">
            <a:xfrm>
              <a:off x="2800" y="2868"/>
              <a:ext cx="1606" cy="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600">
                  <a:latin typeface="Courier New" charset="0"/>
                </a:rPr>
                <a:t>sllv rd, rt, rs</a:t>
              </a:r>
              <a:r>
                <a:rPr lang="en-US" sz="1800"/>
                <a:t>:</a:t>
              </a:r>
            </a:p>
          </p:txBody>
        </p:sp>
        <p:sp>
          <p:nvSpPr>
            <p:cNvPr id="56381" name="Rectangle 121"/>
            <p:cNvSpPr>
              <a:spLocks noChangeArrowheads="1"/>
            </p:cNvSpPr>
            <p:nvPr/>
          </p:nvSpPr>
          <p:spPr bwMode="auto">
            <a:xfrm>
              <a:off x="3258" y="3533"/>
              <a:ext cx="1947" cy="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/>
            <a:p>
              <a:pPr marL="174625" indent="-174625">
                <a:lnSpc>
                  <a:spcPct val="90000"/>
                </a:lnSpc>
              </a:pPr>
              <a:r>
                <a:rPr lang="ja-JP" altLang="en-US" sz="1600"/>
                <a:t>“</a:t>
              </a:r>
              <a:r>
                <a:rPr lang="en-US" altLang="ja-JP" sz="1600" dirty="0"/>
                <a:t>Shift the contents of </a:t>
              </a:r>
              <a:r>
                <a:rPr lang="en-US" altLang="ja-JP" sz="1600" i="1" dirty="0"/>
                <a:t>rt</a:t>
              </a:r>
              <a:r>
                <a:rPr lang="en-US" altLang="ja-JP" sz="1600" dirty="0"/>
                <a:t> left by the contents of </a:t>
              </a:r>
              <a:r>
                <a:rPr lang="en-US" altLang="ja-JP" sz="1600" i="1" dirty="0" err="1"/>
                <a:t>rs</a:t>
              </a:r>
              <a:r>
                <a:rPr lang="en-US" altLang="ja-JP" sz="1600" dirty="0"/>
                <a:t>; store the result in </a:t>
              </a:r>
              <a:r>
                <a:rPr lang="en-US" altLang="ja-JP" sz="1600" i="1" dirty="0" err="1"/>
                <a:t>rd</a:t>
              </a:r>
              <a:r>
                <a:rPr lang="ja-JP" altLang="en-US" sz="1600"/>
                <a:t>”</a:t>
              </a:r>
              <a:endParaRPr lang="en-US" sz="1600" dirty="0"/>
            </a:p>
          </p:txBody>
        </p:sp>
        <p:sp>
          <p:nvSpPr>
            <p:cNvPr id="56382" name="Rectangle 122"/>
            <p:cNvSpPr>
              <a:spLocks noChangeArrowheads="1"/>
            </p:cNvSpPr>
            <p:nvPr/>
          </p:nvSpPr>
          <p:spPr bwMode="auto">
            <a:xfrm>
              <a:off x="3225" y="3156"/>
              <a:ext cx="1886" cy="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600"/>
                <a:t>Reg[rd] </a:t>
              </a:r>
              <a:r>
                <a:rPr lang="en-US" sz="1600">
                  <a:latin typeface="Symbol" charset="0"/>
                </a:rPr>
                <a:t>=</a:t>
              </a:r>
              <a:r>
                <a:rPr lang="en-US" sz="1600"/>
                <a:t>  Reg[rt] &lt;&lt; Reg[rs]</a:t>
              </a:r>
            </a:p>
          </p:txBody>
        </p:sp>
      </p:grpSp>
      <p:sp>
        <p:nvSpPr>
          <p:cNvPr id="56366" name="Text Box 137"/>
          <p:cNvSpPr txBox="1">
            <a:spLocks noChangeArrowheads="1"/>
          </p:cNvSpPr>
          <p:nvPr/>
        </p:nvSpPr>
        <p:spPr bwMode="auto">
          <a:xfrm>
            <a:off x="977900" y="1857375"/>
            <a:ext cx="1011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2000" b="0"/>
              <a:t>R-type:</a:t>
            </a:r>
          </a:p>
        </p:txBody>
      </p:sp>
      <p:sp>
        <p:nvSpPr>
          <p:cNvPr id="56367" name="Rectangle 3"/>
          <p:cNvSpPr>
            <a:spLocks noChangeArrowheads="1"/>
          </p:cNvSpPr>
          <p:nvPr/>
        </p:nvSpPr>
        <p:spPr bwMode="auto">
          <a:xfrm>
            <a:off x="403225" y="4418013"/>
            <a:ext cx="3397250" cy="142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CC0000"/>
                </a:solidFill>
              </a:rPr>
              <a:t>Different flavor:</a:t>
            </a:r>
          </a:p>
          <a:p>
            <a:pPr>
              <a:lnSpc>
                <a:spcPct val="90000"/>
              </a:lnSpc>
            </a:pPr>
            <a:r>
              <a:rPr lang="en-US" b="0">
                <a:solidFill>
                  <a:srgbClr val="CC0000"/>
                </a:solidFill>
              </a:rPr>
              <a:t>Shift amount is not in instruction, but in a register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  <a:t>MIPS ALU Operations with Immediate</a:t>
            </a:r>
          </a:p>
        </p:txBody>
      </p:sp>
      <p:sp>
        <p:nvSpPr>
          <p:cNvPr id="58385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CB2ED1BC-A2D1-AA49-979A-1D8CB1A16895}" type="slidenum">
              <a:rPr lang="en-US" sz="1400">
                <a:latin typeface="Arial Narrow" charset="0"/>
              </a:rPr>
              <a:pPr/>
              <a:t>13</a:t>
            </a:fld>
            <a:endParaRPr lang="en-US" sz="1400">
              <a:latin typeface="Arial Narrow" charset="0"/>
            </a:endParaRPr>
          </a:p>
        </p:txBody>
      </p:sp>
      <p:sp>
        <p:nvSpPr>
          <p:cNvPr id="58370" name="Rectangle 3"/>
          <p:cNvSpPr>
            <a:spLocks noChangeArrowheads="1"/>
          </p:cNvSpPr>
          <p:nvPr/>
        </p:nvSpPr>
        <p:spPr bwMode="auto">
          <a:xfrm>
            <a:off x="228600" y="1524000"/>
            <a:ext cx="7423150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CC0000"/>
                </a:solidFill>
              </a:rPr>
              <a:t>addi</a:t>
            </a:r>
            <a:r>
              <a:rPr lang="en-US" dirty="0">
                <a:solidFill>
                  <a:srgbClr val="CC0000"/>
                </a:solidFill>
              </a:rPr>
              <a:t> instruction: adds register contents, signed-constant:</a:t>
            </a:r>
          </a:p>
        </p:txBody>
      </p:sp>
      <p:sp>
        <p:nvSpPr>
          <p:cNvPr id="58371" name="Rectangle 5"/>
          <p:cNvSpPr>
            <a:spLocks noChangeArrowheads="1"/>
          </p:cNvSpPr>
          <p:nvPr/>
        </p:nvSpPr>
        <p:spPr bwMode="auto">
          <a:xfrm>
            <a:off x="663575" y="3952875"/>
            <a:ext cx="7794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/>
              <a:t>Symbolic version:  </a:t>
            </a:r>
            <a:r>
              <a:rPr lang="en-US" sz="2000">
                <a:latin typeface="Courier New" charset="0"/>
              </a:rPr>
              <a:t>addi $9, $11, -3</a:t>
            </a:r>
          </a:p>
        </p:txBody>
      </p:sp>
      <p:sp>
        <p:nvSpPr>
          <p:cNvPr id="58372" name="Rectangle 6"/>
          <p:cNvSpPr>
            <a:spLocks noChangeArrowheads="1"/>
          </p:cNvSpPr>
          <p:nvPr/>
        </p:nvSpPr>
        <p:spPr bwMode="auto">
          <a:xfrm>
            <a:off x="1143000" y="5638800"/>
            <a:ext cx="3421063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 marL="233363" indent="-233363">
              <a:lnSpc>
                <a:spcPct val="90000"/>
              </a:lnSpc>
            </a:pPr>
            <a:r>
              <a:rPr lang="ja-JP" altLang="en-US" sz="1800"/>
              <a:t>“</a:t>
            </a:r>
            <a:r>
              <a:rPr lang="en-US" altLang="ja-JP" sz="1800"/>
              <a:t>Add the contents of rs to const; store result in rt</a:t>
            </a:r>
            <a:r>
              <a:rPr lang="ja-JP" altLang="en-US" sz="1800"/>
              <a:t>”</a:t>
            </a:r>
            <a:endParaRPr lang="en-US" sz="1800"/>
          </a:p>
        </p:txBody>
      </p:sp>
      <p:grpSp>
        <p:nvGrpSpPr>
          <p:cNvPr id="58373" name="Group 71"/>
          <p:cNvGrpSpPr>
            <a:grpSpLocks/>
          </p:cNvGrpSpPr>
          <p:nvPr/>
        </p:nvGrpSpPr>
        <p:grpSpPr bwMode="auto">
          <a:xfrm>
            <a:off x="501650" y="2409031"/>
            <a:ext cx="2292350" cy="876300"/>
            <a:chOff x="309" y="1404"/>
            <a:chExt cx="1444" cy="552"/>
          </a:xfrm>
        </p:grpSpPr>
        <p:grpSp>
          <p:nvGrpSpPr>
            <p:cNvPr id="58474" name="Group 72"/>
            <p:cNvGrpSpPr>
              <a:grpSpLocks/>
            </p:cNvGrpSpPr>
            <p:nvPr/>
          </p:nvGrpSpPr>
          <p:grpSpPr bwMode="auto">
            <a:xfrm>
              <a:off x="309" y="1476"/>
              <a:ext cx="1108" cy="480"/>
              <a:chOff x="237" y="1556"/>
              <a:chExt cx="1108" cy="480"/>
            </a:xfrm>
          </p:grpSpPr>
          <p:sp>
            <p:nvSpPr>
              <p:cNvPr id="58476" name="Freeform 73"/>
              <p:cNvSpPr>
                <a:spLocks/>
              </p:cNvSpPr>
              <p:nvPr/>
            </p:nvSpPr>
            <p:spPr bwMode="auto">
              <a:xfrm flipH="1">
                <a:off x="1009" y="1556"/>
                <a:ext cx="336" cy="152"/>
              </a:xfrm>
              <a:custGeom>
                <a:avLst/>
                <a:gdLst>
                  <a:gd name="T0" fmla="*/ 336 w 336"/>
                  <a:gd name="T1" fmla="*/ 144 h 152"/>
                  <a:gd name="T2" fmla="*/ 192 w 336"/>
                  <a:gd name="T3" fmla="*/ 48 h 152"/>
                  <a:gd name="T4" fmla="*/ 192 w 336"/>
                  <a:gd name="T5" fmla="*/ 144 h 152"/>
                  <a:gd name="T6" fmla="*/ 0 w 336"/>
                  <a:gd name="T7" fmla="*/ 0 h 1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36"/>
                  <a:gd name="T13" fmla="*/ 0 h 152"/>
                  <a:gd name="T14" fmla="*/ 336 w 336"/>
                  <a:gd name="T15" fmla="*/ 152 h 1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36" h="152">
                    <a:moveTo>
                      <a:pt x="336" y="144"/>
                    </a:moveTo>
                    <a:cubicBezTo>
                      <a:pt x="276" y="96"/>
                      <a:pt x="216" y="48"/>
                      <a:pt x="192" y="48"/>
                    </a:cubicBezTo>
                    <a:cubicBezTo>
                      <a:pt x="168" y="48"/>
                      <a:pt x="224" y="152"/>
                      <a:pt x="192" y="144"/>
                    </a:cubicBezTo>
                    <a:cubicBezTo>
                      <a:pt x="160" y="136"/>
                      <a:pt x="80" y="68"/>
                      <a:pt x="0" y="0"/>
                    </a:cubicBezTo>
                  </a:path>
                </a:pathLst>
              </a:custGeom>
              <a:noFill/>
              <a:ln w="9525">
                <a:solidFill>
                  <a:srgbClr val="CC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8477" name="Text Box 74"/>
              <p:cNvSpPr txBox="1">
                <a:spLocks noChangeArrowheads="1"/>
              </p:cNvSpPr>
              <p:nvPr/>
            </p:nvSpPr>
            <p:spPr bwMode="auto">
              <a:xfrm>
                <a:off x="237" y="1632"/>
                <a:ext cx="1010" cy="4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 dirty="0">
                    <a:solidFill>
                      <a:srgbClr val="CC0000"/>
                    </a:solidFill>
                  </a:rPr>
                  <a:t>OP = </a:t>
                </a:r>
                <a:r>
                  <a:rPr lang="en-US" sz="1800" b="0" dirty="0" err="1">
                    <a:solidFill>
                      <a:srgbClr val="CC0000"/>
                    </a:solidFill>
                  </a:rPr>
                  <a:t>0x08</a:t>
                </a:r>
                <a:r>
                  <a:rPr lang="en-US" sz="1800" b="0" dirty="0">
                    <a:solidFill>
                      <a:srgbClr val="CC0000"/>
                    </a:solidFill>
                  </a:rPr>
                  <a:t>, dictating </a:t>
                </a:r>
                <a:r>
                  <a:rPr lang="en-US" sz="1800" b="0" dirty="0" err="1">
                    <a:solidFill>
                      <a:srgbClr val="CC0000"/>
                    </a:solidFill>
                  </a:rPr>
                  <a:t>addi</a:t>
                </a:r>
                <a:endParaRPr lang="en-US" sz="1800" b="0" dirty="0">
                  <a:solidFill>
                    <a:srgbClr val="CC0000"/>
                  </a:solidFill>
                </a:endParaRPr>
              </a:p>
            </p:txBody>
          </p:sp>
        </p:grpSp>
        <p:sp>
          <p:nvSpPr>
            <p:cNvPr id="58475" name="AutoShape 75"/>
            <p:cNvSpPr>
              <a:spLocks/>
            </p:cNvSpPr>
            <p:nvPr/>
          </p:nvSpPr>
          <p:spPr bwMode="auto">
            <a:xfrm rot="-5400000">
              <a:off x="1438" y="1161"/>
              <a:ext cx="72" cy="558"/>
            </a:xfrm>
            <a:prstGeom prst="leftBrace">
              <a:avLst>
                <a:gd name="adj1" fmla="val 6458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374" name="AutoShape 77"/>
          <p:cNvSpPr>
            <a:spLocks/>
          </p:cNvSpPr>
          <p:nvPr/>
        </p:nvSpPr>
        <p:spPr bwMode="auto">
          <a:xfrm rot="-5400000">
            <a:off x="3106738" y="2104231"/>
            <a:ext cx="114300" cy="762000"/>
          </a:xfrm>
          <a:prstGeom prst="leftBrace">
            <a:avLst>
              <a:gd name="adj1" fmla="val 55556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grpSp>
        <p:nvGrpSpPr>
          <p:cNvPr id="58375" name="Group 382"/>
          <p:cNvGrpSpPr>
            <a:grpSpLocks/>
          </p:cNvGrpSpPr>
          <p:nvPr/>
        </p:nvGrpSpPr>
        <p:grpSpPr bwMode="auto">
          <a:xfrm>
            <a:off x="2325688" y="2542381"/>
            <a:ext cx="1779587" cy="1036638"/>
            <a:chOff x="1465" y="1476"/>
            <a:chExt cx="1121" cy="653"/>
          </a:xfrm>
        </p:grpSpPr>
        <p:sp>
          <p:nvSpPr>
            <p:cNvPr id="58472" name="Rectangle 78"/>
            <p:cNvSpPr>
              <a:spLocks noChangeArrowheads="1"/>
            </p:cNvSpPr>
            <p:nvPr/>
          </p:nvSpPr>
          <p:spPr bwMode="auto">
            <a:xfrm>
              <a:off x="1465" y="1725"/>
              <a:ext cx="1121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rs = 11, Reg[11]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source </a:t>
              </a:r>
            </a:p>
          </p:txBody>
        </p:sp>
        <p:sp>
          <p:nvSpPr>
            <p:cNvPr id="58473" name="Line 79"/>
            <p:cNvSpPr>
              <a:spLocks noChangeShapeType="1"/>
            </p:cNvSpPr>
            <p:nvPr/>
          </p:nvSpPr>
          <p:spPr bwMode="auto">
            <a:xfrm flipV="1">
              <a:off x="1948" y="1476"/>
              <a:ext cx="42" cy="25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58376" name="Group 384"/>
          <p:cNvGrpSpPr>
            <a:grpSpLocks/>
          </p:cNvGrpSpPr>
          <p:nvPr/>
        </p:nvGrpSpPr>
        <p:grpSpPr bwMode="auto">
          <a:xfrm>
            <a:off x="3556000" y="2428081"/>
            <a:ext cx="2452688" cy="1123950"/>
            <a:chOff x="2240" y="1404"/>
            <a:chExt cx="1545" cy="708"/>
          </a:xfrm>
        </p:grpSpPr>
        <p:sp>
          <p:nvSpPr>
            <p:cNvPr id="58469" name="Freeform 81"/>
            <p:cNvSpPr>
              <a:spLocks/>
            </p:cNvSpPr>
            <p:nvPr/>
          </p:nvSpPr>
          <p:spPr bwMode="auto">
            <a:xfrm>
              <a:off x="2473" y="1480"/>
              <a:ext cx="711" cy="248"/>
            </a:xfrm>
            <a:custGeom>
              <a:avLst/>
              <a:gdLst>
                <a:gd name="T0" fmla="*/ 98950388 w 265"/>
                <a:gd name="T1" fmla="*/ 41 h 288"/>
                <a:gd name="T2" fmla="*/ 56369475 w 265"/>
                <a:gd name="T3" fmla="*/ 14 h 288"/>
                <a:gd name="T4" fmla="*/ 41014515 w 265"/>
                <a:gd name="T5" fmla="*/ 34 h 288"/>
                <a:gd name="T6" fmla="*/ 0 w 265"/>
                <a:gd name="T7" fmla="*/ 0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5"/>
                <a:gd name="T13" fmla="*/ 0 h 288"/>
                <a:gd name="T14" fmla="*/ 265 w 265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5" h="288">
                  <a:moveTo>
                    <a:pt x="265" y="288"/>
                  </a:moveTo>
                  <a:cubicBezTo>
                    <a:pt x="218" y="192"/>
                    <a:pt x="177" y="105"/>
                    <a:pt x="151" y="96"/>
                  </a:cubicBezTo>
                  <a:cubicBezTo>
                    <a:pt x="125" y="87"/>
                    <a:pt x="135" y="252"/>
                    <a:pt x="110" y="236"/>
                  </a:cubicBezTo>
                  <a:cubicBezTo>
                    <a:pt x="85" y="220"/>
                    <a:pt x="23" y="49"/>
                    <a:pt x="0" y="0"/>
                  </a:cubicBezTo>
                </a:path>
              </a:pathLst>
            </a:cu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8470" name="AutoShape 82"/>
            <p:cNvSpPr>
              <a:spLocks/>
            </p:cNvSpPr>
            <p:nvPr/>
          </p:nvSpPr>
          <p:spPr bwMode="auto">
            <a:xfrm rot="-5400000">
              <a:off x="2444" y="1200"/>
              <a:ext cx="72" cy="480"/>
            </a:xfrm>
            <a:prstGeom prst="leftBrace">
              <a:avLst>
                <a:gd name="adj1" fmla="val 55556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8471" name="Rectangle 85"/>
            <p:cNvSpPr>
              <a:spLocks noChangeArrowheads="1"/>
            </p:cNvSpPr>
            <p:nvPr/>
          </p:nvSpPr>
          <p:spPr bwMode="auto">
            <a:xfrm>
              <a:off x="2738" y="1708"/>
              <a:ext cx="1047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sz="1800" b="0" dirty="0" err="1">
                  <a:solidFill>
                    <a:srgbClr val="CC0000"/>
                  </a:solidFill>
                </a:rPr>
                <a:t>rt</a:t>
              </a:r>
              <a:r>
                <a:rPr lang="en-US" sz="1800" b="0" dirty="0">
                  <a:solidFill>
                    <a:srgbClr val="CC0000"/>
                  </a:solidFill>
                </a:rPr>
                <a:t> = 9, Reg[9] destination</a:t>
              </a:r>
            </a:p>
          </p:txBody>
        </p:sp>
      </p:grpSp>
      <p:sp>
        <p:nvSpPr>
          <p:cNvPr id="58377" name="Rectangle 86"/>
          <p:cNvSpPr>
            <a:spLocks noChangeArrowheads="1"/>
          </p:cNvSpPr>
          <p:nvPr/>
        </p:nvSpPr>
        <p:spPr bwMode="auto">
          <a:xfrm>
            <a:off x="990600" y="5181600"/>
            <a:ext cx="335121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/>
              <a:t>Reg[rt] </a:t>
            </a:r>
            <a:r>
              <a:rPr lang="en-US" sz="1800">
                <a:latin typeface="Symbol" charset="0"/>
              </a:rPr>
              <a:t>=</a:t>
            </a:r>
            <a:r>
              <a:rPr lang="en-US" sz="1800"/>
              <a:t>  Reg[rs] + sxt(imm)</a:t>
            </a:r>
          </a:p>
        </p:txBody>
      </p:sp>
      <p:sp>
        <p:nvSpPr>
          <p:cNvPr id="58378" name="Rectangle 89"/>
          <p:cNvSpPr>
            <a:spLocks noChangeArrowheads="1"/>
          </p:cNvSpPr>
          <p:nvPr/>
        </p:nvSpPr>
        <p:spPr bwMode="auto">
          <a:xfrm>
            <a:off x="5076825" y="5287963"/>
            <a:ext cx="2451100" cy="1077912"/>
          </a:xfrm>
          <a:prstGeom prst="rect">
            <a:avLst/>
          </a:prstGeom>
          <a:solidFill>
            <a:srgbClr val="FFFF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600"/>
              <a:t>arithmetic:  addi, addiu</a:t>
            </a:r>
          </a:p>
          <a:p>
            <a:r>
              <a:rPr lang="en-US" sz="1600"/>
              <a:t>compare: slti, sltiu</a:t>
            </a:r>
          </a:p>
          <a:p>
            <a:r>
              <a:rPr lang="en-US" sz="1600"/>
              <a:t>logical: andi, ori, xori, lui</a:t>
            </a:r>
          </a:p>
        </p:txBody>
      </p:sp>
      <p:sp>
        <p:nvSpPr>
          <p:cNvPr id="58379" name="Text Box 90"/>
          <p:cNvSpPr txBox="1">
            <a:spLocks noChangeArrowheads="1"/>
          </p:cNvSpPr>
          <p:nvPr/>
        </p:nvSpPr>
        <p:spPr bwMode="auto">
          <a:xfrm>
            <a:off x="4275137" y="4631933"/>
            <a:ext cx="3252788" cy="584200"/>
          </a:xfrm>
          <a:prstGeom prst="rect">
            <a:avLst/>
          </a:prstGeom>
          <a:solidFill>
            <a:srgbClr val="FFFF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95288" indent="-395288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1600" dirty="0"/>
              <a:t>Similar instructions for other </a:t>
            </a:r>
            <a:r>
              <a:rPr lang="en-US" sz="1600" dirty="0" err="1"/>
              <a:t>ALU</a:t>
            </a:r>
            <a:r>
              <a:rPr lang="en-US" sz="1600" dirty="0"/>
              <a:t> operations:</a:t>
            </a:r>
          </a:p>
        </p:txBody>
      </p:sp>
      <p:grpSp>
        <p:nvGrpSpPr>
          <p:cNvPr id="58380" name="Group 383"/>
          <p:cNvGrpSpPr>
            <a:grpSpLocks/>
          </p:cNvGrpSpPr>
          <p:nvPr/>
        </p:nvGrpSpPr>
        <p:grpSpPr bwMode="auto">
          <a:xfrm>
            <a:off x="4346575" y="2434431"/>
            <a:ext cx="4111625" cy="1693863"/>
            <a:chOff x="2738" y="1408"/>
            <a:chExt cx="2590" cy="1067"/>
          </a:xfrm>
        </p:grpSpPr>
        <p:sp>
          <p:nvSpPr>
            <p:cNvPr id="58466" name="AutoShape 83"/>
            <p:cNvSpPr>
              <a:spLocks/>
            </p:cNvSpPr>
            <p:nvPr/>
          </p:nvSpPr>
          <p:spPr bwMode="auto">
            <a:xfrm rot="-5400000">
              <a:off x="3472" y="674"/>
              <a:ext cx="68" cy="1536"/>
            </a:xfrm>
            <a:prstGeom prst="leftBrace">
              <a:avLst>
                <a:gd name="adj1" fmla="val 188235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8467" name="Freeform 84"/>
            <p:cNvSpPr>
              <a:spLocks/>
            </p:cNvSpPr>
            <p:nvPr/>
          </p:nvSpPr>
          <p:spPr bwMode="auto">
            <a:xfrm>
              <a:off x="3548" y="1496"/>
              <a:ext cx="726" cy="288"/>
            </a:xfrm>
            <a:custGeom>
              <a:avLst/>
              <a:gdLst>
                <a:gd name="T0" fmla="*/ 312112 w 438"/>
                <a:gd name="T1" fmla="*/ 288 h 288"/>
                <a:gd name="T2" fmla="*/ 178006 w 438"/>
                <a:gd name="T3" fmla="*/ 96 h 288"/>
                <a:gd name="T4" fmla="*/ 125530 w 438"/>
                <a:gd name="T5" fmla="*/ 161 h 288"/>
                <a:gd name="T6" fmla="*/ 0 w 438"/>
                <a:gd name="T7" fmla="*/ 0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38"/>
                <a:gd name="T13" fmla="*/ 0 h 288"/>
                <a:gd name="T14" fmla="*/ 438 w 438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38" h="288">
                  <a:moveTo>
                    <a:pt x="438" y="288"/>
                  </a:moveTo>
                  <a:cubicBezTo>
                    <a:pt x="360" y="192"/>
                    <a:pt x="294" y="117"/>
                    <a:pt x="250" y="96"/>
                  </a:cubicBezTo>
                  <a:cubicBezTo>
                    <a:pt x="206" y="75"/>
                    <a:pt x="218" y="177"/>
                    <a:pt x="176" y="161"/>
                  </a:cubicBezTo>
                  <a:cubicBezTo>
                    <a:pt x="134" y="145"/>
                    <a:pt x="37" y="34"/>
                    <a:pt x="0" y="0"/>
                  </a:cubicBezTo>
                </a:path>
              </a:pathLst>
            </a:cu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8468" name="Rectangle 236"/>
            <p:cNvSpPr>
              <a:spLocks noChangeArrowheads="1"/>
            </p:cNvSpPr>
            <p:nvPr/>
          </p:nvSpPr>
          <p:spPr bwMode="auto">
            <a:xfrm>
              <a:off x="4028" y="1725"/>
              <a:ext cx="1300" cy="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constant field, indicating -3 as second operand</a:t>
              </a:r>
            </a:p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(sign-extended!)</a:t>
              </a:r>
            </a:p>
          </p:txBody>
        </p:sp>
      </p:grpSp>
      <p:sp>
        <p:nvSpPr>
          <p:cNvPr id="58381" name="Rectangle 309"/>
          <p:cNvSpPr>
            <a:spLocks noChangeArrowheads="1"/>
          </p:cNvSpPr>
          <p:nvPr/>
        </p:nvSpPr>
        <p:spPr bwMode="auto">
          <a:xfrm>
            <a:off x="685800" y="4775200"/>
            <a:ext cx="2484438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>
                <a:latin typeface="Courier New" charset="0"/>
              </a:rPr>
              <a:t>addi rt, rs, imm</a:t>
            </a:r>
            <a:r>
              <a:rPr lang="en-US" sz="2000"/>
              <a:t>:</a:t>
            </a:r>
          </a:p>
        </p:txBody>
      </p:sp>
      <p:grpSp>
        <p:nvGrpSpPr>
          <p:cNvPr id="58382" name="Group 310"/>
          <p:cNvGrpSpPr>
            <a:grpSpLocks/>
          </p:cNvGrpSpPr>
          <p:nvPr/>
        </p:nvGrpSpPr>
        <p:grpSpPr bwMode="auto">
          <a:xfrm>
            <a:off x="1752600" y="1951831"/>
            <a:ext cx="5181600" cy="609600"/>
            <a:chOff x="1632" y="3600"/>
            <a:chExt cx="3264" cy="384"/>
          </a:xfrm>
        </p:grpSpPr>
        <p:sp>
          <p:nvSpPr>
            <p:cNvPr id="58395" name="Rectangle 311"/>
            <p:cNvSpPr>
              <a:spLocks noChangeArrowheads="1"/>
            </p:cNvSpPr>
            <p:nvPr/>
          </p:nvSpPr>
          <p:spPr bwMode="auto">
            <a:xfrm>
              <a:off x="1632" y="3600"/>
              <a:ext cx="3264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58396" name="Group 312"/>
            <p:cNvGrpSpPr>
              <a:grpSpLocks/>
            </p:cNvGrpSpPr>
            <p:nvPr/>
          </p:nvGrpSpPr>
          <p:grpSpPr bwMode="auto">
            <a:xfrm>
              <a:off x="1728" y="3696"/>
              <a:ext cx="3072" cy="192"/>
              <a:chOff x="1728" y="1728"/>
              <a:chExt cx="3072" cy="192"/>
            </a:xfrm>
          </p:grpSpPr>
          <p:grpSp>
            <p:nvGrpSpPr>
              <p:cNvPr id="58429" name="Group 313"/>
              <p:cNvGrpSpPr>
                <a:grpSpLocks/>
              </p:cNvGrpSpPr>
              <p:nvPr/>
            </p:nvGrpSpPr>
            <p:grpSpPr bwMode="auto">
              <a:xfrm>
                <a:off x="1728" y="1728"/>
                <a:ext cx="3072" cy="192"/>
                <a:chOff x="1728" y="288"/>
                <a:chExt cx="3072" cy="192"/>
              </a:xfrm>
            </p:grpSpPr>
            <p:grpSp>
              <p:nvGrpSpPr>
                <p:cNvPr id="58433" name="Group 314"/>
                <p:cNvGrpSpPr>
                  <a:grpSpLocks/>
                </p:cNvGrpSpPr>
                <p:nvPr/>
              </p:nvGrpSpPr>
              <p:grpSpPr bwMode="auto">
                <a:xfrm>
                  <a:off x="1824" y="432"/>
                  <a:ext cx="2880" cy="48"/>
                  <a:chOff x="1968" y="1776"/>
                  <a:chExt cx="2880" cy="192"/>
                </a:xfrm>
              </p:grpSpPr>
              <p:sp>
                <p:nvSpPr>
                  <p:cNvPr id="58435" name="Line 31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196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36" name="Line 31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06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37" name="Line 31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16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38" name="Line 31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25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39" name="Line 31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35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40" name="Line 32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44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41" name="Line 32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54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42" name="Line 32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64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43" name="Line 32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73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44" name="Line 32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83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45" name="Line 32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92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46" name="Line 32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02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47" name="Line 32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12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48" name="Line 32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21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49" name="Line 32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31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50" name="Line 33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40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51" name="Line 33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50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52" name="Line 33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60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53" name="Line 33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69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54" name="Line 33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79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55" name="Line 33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88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56" name="Line 33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98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57" name="Line 33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08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58" name="Line 33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17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59" name="Line 33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27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60" name="Line 34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36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61" name="Line 34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46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62" name="Line 34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56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63" name="Line 34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65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64" name="Line 34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75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65" name="Line 34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84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58434" name="Rectangle 346"/>
                <p:cNvSpPr>
                  <a:spLocks noChangeArrowheads="1"/>
                </p:cNvSpPr>
                <p:nvPr/>
              </p:nvSpPr>
              <p:spPr bwMode="auto">
                <a:xfrm>
                  <a:off x="1728" y="288"/>
                  <a:ext cx="3072" cy="19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58430" name="Line 347"/>
              <p:cNvSpPr>
                <a:spLocks noChangeShapeType="1"/>
              </p:cNvSpPr>
              <p:nvPr/>
            </p:nvSpPr>
            <p:spPr bwMode="auto">
              <a:xfrm>
                <a:off x="2304" y="172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431" name="Line 348"/>
              <p:cNvSpPr>
                <a:spLocks noChangeShapeType="1"/>
              </p:cNvSpPr>
              <p:nvPr/>
            </p:nvSpPr>
            <p:spPr bwMode="auto">
              <a:xfrm>
                <a:off x="2784" y="172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432" name="Line 349"/>
              <p:cNvSpPr>
                <a:spLocks noChangeShapeType="1"/>
              </p:cNvSpPr>
              <p:nvPr/>
            </p:nvSpPr>
            <p:spPr bwMode="auto">
              <a:xfrm>
                <a:off x="3264" y="172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8397" name="Text Box 350"/>
            <p:cNvSpPr txBox="1">
              <a:spLocks noChangeArrowheads="1"/>
            </p:cNvSpPr>
            <p:nvPr/>
          </p:nvSpPr>
          <p:spPr bwMode="auto">
            <a:xfrm>
              <a:off x="1680" y="3696"/>
              <a:ext cx="187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58398" name="Text Box 351"/>
            <p:cNvSpPr txBox="1">
              <a:spLocks noChangeArrowheads="1"/>
            </p:cNvSpPr>
            <p:nvPr/>
          </p:nvSpPr>
          <p:spPr bwMode="auto">
            <a:xfrm>
              <a:off x="1776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58399" name="Text Box 352"/>
            <p:cNvSpPr txBox="1">
              <a:spLocks noChangeArrowheads="1"/>
            </p:cNvSpPr>
            <p:nvPr/>
          </p:nvSpPr>
          <p:spPr bwMode="auto">
            <a:xfrm>
              <a:off x="1890" y="3696"/>
              <a:ext cx="15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00" name="Text Box 353"/>
            <p:cNvSpPr txBox="1">
              <a:spLocks noChangeArrowheads="1"/>
            </p:cNvSpPr>
            <p:nvPr/>
          </p:nvSpPr>
          <p:spPr bwMode="auto">
            <a:xfrm>
              <a:off x="1968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58401" name="Text Box 354"/>
            <p:cNvSpPr txBox="1">
              <a:spLocks noChangeArrowheads="1"/>
            </p:cNvSpPr>
            <p:nvPr/>
          </p:nvSpPr>
          <p:spPr bwMode="auto">
            <a:xfrm>
              <a:off x="2064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58402" name="Text Box 355"/>
            <p:cNvSpPr txBox="1">
              <a:spLocks noChangeArrowheads="1"/>
            </p:cNvSpPr>
            <p:nvPr/>
          </p:nvSpPr>
          <p:spPr bwMode="auto">
            <a:xfrm>
              <a:off x="2160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58403" name="Text Box 356"/>
            <p:cNvSpPr txBox="1">
              <a:spLocks noChangeArrowheads="1"/>
            </p:cNvSpPr>
            <p:nvPr/>
          </p:nvSpPr>
          <p:spPr bwMode="auto">
            <a:xfrm>
              <a:off x="2256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58404" name="Text Box 357"/>
            <p:cNvSpPr txBox="1">
              <a:spLocks noChangeArrowheads="1"/>
            </p:cNvSpPr>
            <p:nvPr/>
          </p:nvSpPr>
          <p:spPr bwMode="auto">
            <a:xfrm>
              <a:off x="2370" y="3696"/>
              <a:ext cx="15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05" name="Text Box 358"/>
            <p:cNvSpPr txBox="1">
              <a:spLocks noChangeArrowheads="1"/>
            </p:cNvSpPr>
            <p:nvPr/>
          </p:nvSpPr>
          <p:spPr bwMode="auto">
            <a:xfrm>
              <a:off x="2448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58406" name="Text Box 359"/>
            <p:cNvSpPr txBox="1">
              <a:spLocks noChangeArrowheads="1"/>
            </p:cNvSpPr>
            <p:nvPr/>
          </p:nvSpPr>
          <p:spPr bwMode="auto">
            <a:xfrm>
              <a:off x="256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07" name="Text Box 360"/>
            <p:cNvSpPr txBox="1">
              <a:spLocks noChangeArrowheads="1"/>
            </p:cNvSpPr>
            <p:nvPr/>
          </p:nvSpPr>
          <p:spPr bwMode="auto">
            <a:xfrm>
              <a:off x="265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08" name="Text Box 361"/>
            <p:cNvSpPr txBox="1">
              <a:spLocks noChangeArrowheads="1"/>
            </p:cNvSpPr>
            <p:nvPr/>
          </p:nvSpPr>
          <p:spPr bwMode="auto">
            <a:xfrm>
              <a:off x="2736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58409" name="Text Box 362"/>
            <p:cNvSpPr txBox="1">
              <a:spLocks noChangeArrowheads="1"/>
            </p:cNvSpPr>
            <p:nvPr/>
          </p:nvSpPr>
          <p:spPr bwMode="auto">
            <a:xfrm>
              <a:off x="2850" y="3696"/>
              <a:ext cx="15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10" name="Text Box 363"/>
            <p:cNvSpPr txBox="1">
              <a:spLocks noChangeArrowheads="1"/>
            </p:cNvSpPr>
            <p:nvPr/>
          </p:nvSpPr>
          <p:spPr bwMode="auto">
            <a:xfrm>
              <a:off x="2928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58411" name="Text Box 364"/>
            <p:cNvSpPr txBox="1">
              <a:spLocks noChangeArrowheads="1"/>
            </p:cNvSpPr>
            <p:nvPr/>
          </p:nvSpPr>
          <p:spPr bwMode="auto">
            <a:xfrm>
              <a:off x="3024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58412" name="Text Box 365"/>
            <p:cNvSpPr txBox="1">
              <a:spLocks noChangeArrowheads="1"/>
            </p:cNvSpPr>
            <p:nvPr/>
          </p:nvSpPr>
          <p:spPr bwMode="auto">
            <a:xfrm>
              <a:off x="313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13" name="Text Box 366"/>
            <p:cNvSpPr txBox="1">
              <a:spLocks noChangeArrowheads="1"/>
            </p:cNvSpPr>
            <p:nvPr/>
          </p:nvSpPr>
          <p:spPr bwMode="auto">
            <a:xfrm>
              <a:off x="323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14" name="Text Box 367"/>
            <p:cNvSpPr txBox="1">
              <a:spLocks noChangeArrowheads="1"/>
            </p:cNvSpPr>
            <p:nvPr/>
          </p:nvSpPr>
          <p:spPr bwMode="auto">
            <a:xfrm>
              <a:off x="3329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15" name="Text Box 368"/>
            <p:cNvSpPr txBox="1">
              <a:spLocks noChangeArrowheads="1"/>
            </p:cNvSpPr>
            <p:nvPr/>
          </p:nvSpPr>
          <p:spPr bwMode="auto">
            <a:xfrm>
              <a:off x="3425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16" name="Text Box 369"/>
            <p:cNvSpPr txBox="1">
              <a:spLocks noChangeArrowheads="1"/>
            </p:cNvSpPr>
            <p:nvPr/>
          </p:nvSpPr>
          <p:spPr bwMode="auto">
            <a:xfrm>
              <a:off x="352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17" name="Text Box 370"/>
            <p:cNvSpPr txBox="1">
              <a:spLocks noChangeArrowheads="1"/>
            </p:cNvSpPr>
            <p:nvPr/>
          </p:nvSpPr>
          <p:spPr bwMode="auto">
            <a:xfrm>
              <a:off x="361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18" name="Text Box 371"/>
            <p:cNvSpPr txBox="1">
              <a:spLocks noChangeArrowheads="1"/>
            </p:cNvSpPr>
            <p:nvPr/>
          </p:nvSpPr>
          <p:spPr bwMode="auto">
            <a:xfrm>
              <a:off x="371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19" name="Text Box 372"/>
            <p:cNvSpPr txBox="1">
              <a:spLocks noChangeArrowheads="1"/>
            </p:cNvSpPr>
            <p:nvPr/>
          </p:nvSpPr>
          <p:spPr bwMode="auto">
            <a:xfrm>
              <a:off x="3809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20" name="Text Box 373"/>
            <p:cNvSpPr txBox="1">
              <a:spLocks noChangeArrowheads="1"/>
            </p:cNvSpPr>
            <p:nvPr/>
          </p:nvSpPr>
          <p:spPr bwMode="auto">
            <a:xfrm>
              <a:off x="3905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21" name="Text Box 374"/>
            <p:cNvSpPr txBox="1">
              <a:spLocks noChangeArrowheads="1"/>
            </p:cNvSpPr>
            <p:nvPr/>
          </p:nvSpPr>
          <p:spPr bwMode="auto">
            <a:xfrm>
              <a:off x="400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22" name="Text Box 375"/>
            <p:cNvSpPr txBox="1">
              <a:spLocks noChangeArrowheads="1"/>
            </p:cNvSpPr>
            <p:nvPr/>
          </p:nvSpPr>
          <p:spPr bwMode="auto">
            <a:xfrm>
              <a:off x="409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23" name="Text Box 376"/>
            <p:cNvSpPr txBox="1">
              <a:spLocks noChangeArrowheads="1"/>
            </p:cNvSpPr>
            <p:nvPr/>
          </p:nvSpPr>
          <p:spPr bwMode="auto">
            <a:xfrm>
              <a:off x="419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24" name="Text Box 377"/>
            <p:cNvSpPr txBox="1">
              <a:spLocks noChangeArrowheads="1"/>
            </p:cNvSpPr>
            <p:nvPr/>
          </p:nvSpPr>
          <p:spPr bwMode="auto">
            <a:xfrm>
              <a:off x="4289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25" name="Text Box 378"/>
            <p:cNvSpPr txBox="1">
              <a:spLocks noChangeArrowheads="1"/>
            </p:cNvSpPr>
            <p:nvPr/>
          </p:nvSpPr>
          <p:spPr bwMode="auto">
            <a:xfrm>
              <a:off x="4385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26" name="Text Box 379"/>
            <p:cNvSpPr txBox="1">
              <a:spLocks noChangeArrowheads="1"/>
            </p:cNvSpPr>
            <p:nvPr/>
          </p:nvSpPr>
          <p:spPr bwMode="auto">
            <a:xfrm>
              <a:off x="448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58427" name="Text Box 380"/>
            <p:cNvSpPr txBox="1">
              <a:spLocks noChangeArrowheads="1"/>
            </p:cNvSpPr>
            <p:nvPr/>
          </p:nvSpPr>
          <p:spPr bwMode="auto">
            <a:xfrm>
              <a:off x="4560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58428" name="Text Box 381"/>
            <p:cNvSpPr txBox="1">
              <a:spLocks noChangeArrowheads="1"/>
            </p:cNvSpPr>
            <p:nvPr/>
          </p:nvSpPr>
          <p:spPr bwMode="auto">
            <a:xfrm>
              <a:off x="467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</p:grpSp>
      <p:grpSp>
        <p:nvGrpSpPr>
          <p:cNvPr id="58383" name="Group 401"/>
          <p:cNvGrpSpPr>
            <a:grpSpLocks/>
          </p:cNvGrpSpPr>
          <p:nvPr/>
        </p:nvGrpSpPr>
        <p:grpSpPr bwMode="auto">
          <a:xfrm>
            <a:off x="7527925" y="4648200"/>
            <a:ext cx="1539875" cy="1838325"/>
            <a:chOff x="4742" y="2928"/>
            <a:chExt cx="970" cy="1158"/>
          </a:xfrm>
        </p:grpSpPr>
        <p:grpSp>
          <p:nvGrpSpPr>
            <p:cNvPr id="58386" name="Group 398"/>
            <p:cNvGrpSpPr>
              <a:grpSpLocks/>
            </p:cNvGrpSpPr>
            <p:nvPr/>
          </p:nvGrpSpPr>
          <p:grpSpPr bwMode="auto">
            <a:xfrm>
              <a:off x="5216" y="3448"/>
              <a:ext cx="223" cy="638"/>
              <a:chOff x="5216" y="3448"/>
              <a:chExt cx="223" cy="638"/>
            </a:xfrm>
          </p:grpSpPr>
          <p:sp>
            <p:nvSpPr>
              <p:cNvPr id="58389" name="Freeform 392"/>
              <p:cNvSpPr>
                <a:spLocks/>
              </p:cNvSpPr>
              <p:nvPr/>
            </p:nvSpPr>
            <p:spPr bwMode="auto">
              <a:xfrm>
                <a:off x="5256" y="3553"/>
                <a:ext cx="112" cy="111"/>
              </a:xfrm>
              <a:custGeom>
                <a:avLst/>
                <a:gdLst>
                  <a:gd name="T0" fmla="*/ 0 w 448"/>
                  <a:gd name="T1" fmla="*/ 0 h 444"/>
                  <a:gd name="T2" fmla="*/ 0 w 448"/>
                  <a:gd name="T3" fmla="*/ 0 h 444"/>
                  <a:gd name="T4" fmla="*/ 0 w 448"/>
                  <a:gd name="T5" fmla="*/ 0 h 444"/>
                  <a:gd name="T6" fmla="*/ 0 w 448"/>
                  <a:gd name="T7" fmla="*/ 0 h 444"/>
                  <a:gd name="T8" fmla="*/ 0 w 448"/>
                  <a:gd name="T9" fmla="*/ 0 h 444"/>
                  <a:gd name="T10" fmla="*/ 0 w 448"/>
                  <a:gd name="T11" fmla="*/ 0 h 444"/>
                  <a:gd name="T12" fmla="*/ 0 w 448"/>
                  <a:gd name="T13" fmla="*/ 0 h 444"/>
                  <a:gd name="T14" fmla="*/ 0 w 448"/>
                  <a:gd name="T15" fmla="*/ 0 h 444"/>
                  <a:gd name="T16" fmla="*/ 0 w 448"/>
                  <a:gd name="T17" fmla="*/ 0 h 444"/>
                  <a:gd name="T18" fmla="*/ 0 w 448"/>
                  <a:gd name="T19" fmla="*/ 0 h 444"/>
                  <a:gd name="T20" fmla="*/ 0 w 448"/>
                  <a:gd name="T21" fmla="*/ 0 h 444"/>
                  <a:gd name="T22" fmla="*/ 0 w 448"/>
                  <a:gd name="T23" fmla="*/ 0 h 444"/>
                  <a:gd name="T24" fmla="*/ 0 w 448"/>
                  <a:gd name="T25" fmla="*/ 0 h 444"/>
                  <a:gd name="T26" fmla="*/ 0 w 448"/>
                  <a:gd name="T27" fmla="*/ 0 h 444"/>
                  <a:gd name="T28" fmla="*/ 0 w 448"/>
                  <a:gd name="T29" fmla="*/ 0 h 444"/>
                  <a:gd name="T30" fmla="*/ 0 w 448"/>
                  <a:gd name="T31" fmla="*/ 0 h 444"/>
                  <a:gd name="T32" fmla="*/ 0 w 448"/>
                  <a:gd name="T33" fmla="*/ 0 h 444"/>
                  <a:gd name="T34" fmla="*/ 0 w 448"/>
                  <a:gd name="T35" fmla="*/ 0 h 444"/>
                  <a:gd name="T36" fmla="*/ 0 w 448"/>
                  <a:gd name="T37" fmla="*/ 0 h 444"/>
                  <a:gd name="T38" fmla="*/ 0 w 448"/>
                  <a:gd name="T39" fmla="*/ 0 h 444"/>
                  <a:gd name="T40" fmla="*/ 0 w 448"/>
                  <a:gd name="T41" fmla="*/ 0 h 444"/>
                  <a:gd name="T42" fmla="*/ 0 w 448"/>
                  <a:gd name="T43" fmla="*/ 0 h 444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448"/>
                  <a:gd name="T67" fmla="*/ 0 h 444"/>
                  <a:gd name="T68" fmla="*/ 448 w 448"/>
                  <a:gd name="T69" fmla="*/ 444 h 444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448" h="444">
                    <a:moveTo>
                      <a:pt x="292" y="128"/>
                    </a:moveTo>
                    <a:lnTo>
                      <a:pt x="237" y="45"/>
                    </a:lnTo>
                    <a:lnTo>
                      <a:pt x="182" y="0"/>
                    </a:lnTo>
                    <a:lnTo>
                      <a:pt x="116" y="0"/>
                    </a:lnTo>
                    <a:lnTo>
                      <a:pt x="44" y="28"/>
                    </a:lnTo>
                    <a:lnTo>
                      <a:pt x="11" y="78"/>
                    </a:lnTo>
                    <a:lnTo>
                      <a:pt x="0" y="145"/>
                    </a:lnTo>
                    <a:lnTo>
                      <a:pt x="11" y="233"/>
                    </a:lnTo>
                    <a:lnTo>
                      <a:pt x="55" y="333"/>
                    </a:lnTo>
                    <a:lnTo>
                      <a:pt x="132" y="400"/>
                    </a:lnTo>
                    <a:lnTo>
                      <a:pt x="193" y="433"/>
                    </a:lnTo>
                    <a:lnTo>
                      <a:pt x="254" y="444"/>
                    </a:lnTo>
                    <a:lnTo>
                      <a:pt x="303" y="428"/>
                    </a:lnTo>
                    <a:lnTo>
                      <a:pt x="330" y="400"/>
                    </a:lnTo>
                    <a:lnTo>
                      <a:pt x="348" y="333"/>
                    </a:lnTo>
                    <a:lnTo>
                      <a:pt x="342" y="255"/>
                    </a:lnTo>
                    <a:lnTo>
                      <a:pt x="325" y="190"/>
                    </a:lnTo>
                    <a:lnTo>
                      <a:pt x="435" y="128"/>
                    </a:lnTo>
                    <a:lnTo>
                      <a:pt x="448" y="101"/>
                    </a:lnTo>
                    <a:lnTo>
                      <a:pt x="435" y="89"/>
                    </a:lnTo>
                    <a:lnTo>
                      <a:pt x="314" y="161"/>
                    </a:lnTo>
                    <a:lnTo>
                      <a:pt x="292" y="128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390" name="Freeform 393"/>
              <p:cNvSpPr>
                <a:spLocks/>
              </p:cNvSpPr>
              <p:nvPr/>
            </p:nvSpPr>
            <p:spPr bwMode="auto">
              <a:xfrm>
                <a:off x="5336" y="3448"/>
                <a:ext cx="100" cy="248"/>
              </a:xfrm>
              <a:custGeom>
                <a:avLst/>
                <a:gdLst>
                  <a:gd name="T0" fmla="*/ 0 w 398"/>
                  <a:gd name="T1" fmla="*/ 0 h 992"/>
                  <a:gd name="T2" fmla="*/ 0 w 398"/>
                  <a:gd name="T3" fmla="*/ 0 h 992"/>
                  <a:gd name="T4" fmla="*/ 0 w 398"/>
                  <a:gd name="T5" fmla="*/ 0 h 992"/>
                  <a:gd name="T6" fmla="*/ 0 w 398"/>
                  <a:gd name="T7" fmla="*/ 0 h 992"/>
                  <a:gd name="T8" fmla="*/ 0 w 398"/>
                  <a:gd name="T9" fmla="*/ 0 h 992"/>
                  <a:gd name="T10" fmla="*/ 0 w 398"/>
                  <a:gd name="T11" fmla="*/ 0 h 992"/>
                  <a:gd name="T12" fmla="*/ 0 w 398"/>
                  <a:gd name="T13" fmla="*/ 0 h 992"/>
                  <a:gd name="T14" fmla="*/ 0 w 398"/>
                  <a:gd name="T15" fmla="*/ 0 h 992"/>
                  <a:gd name="T16" fmla="*/ 0 w 398"/>
                  <a:gd name="T17" fmla="*/ 0 h 992"/>
                  <a:gd name="T18" fmla="*/ 0 w 398"/>
                  <a:gd name="T19" fmla="*/ 0 h 992"/>
                  <a:gd name="T20" fmla="*/ 0 w 398"/>
                  <a:gd name="T21" fmla="*/ 0 h 992"/>
                  <a:gd name="T22" fmla="*/ 0 w 398"/>
                  <a:gd name="T23" fmla="*/ 0 h 992"/>
                  <a:gd name="T24" fmla="*/ 0 w 398"/>
                  <a:gd name="T25" fmla="*/ 0 h 992"/>
                  <a:gd name="T26" fmla="*/ 0 w 398"/>
                  <a:gd name="T27" fmla="*/ 0 h 992"/>
                  <a:gd name="T28" fmla="*/ 0 w 398"/>
                  <a:gd name="T29" fmla="*/ 0 h 992"/>
                  <a:gd name="T30" fmla="*/ 0 w 398"/>
                  <a:gd name="T31" fmla="*/ 0 h 992"/>
                  <a:gd name="T32" fmla="*/ 0 w 398"/>
                  <a:gd name="T33" fmla="*/ 0 h 992"/>
                  <a:gd name="T34" fmla="*/ 0 w 398"/>
                  <a:gd name="T35" fmla="*/ 0 h 992"/>
                  <a:gd name="T36" fmla="*/ 0 w 398"/>
                  <a:gd name="T37" fmla="*/ 0 h 992"/>
                  <a:gd name="T38" fmla="*/ 0 w 398"/>
                  <a:gd name="T39" fmla="*/ 0 h 992"/>
                  <a:gd name="T40" fmla="*/ 0 w 398"/>
                  <a:gd name="T41" fmla="*/ 0 h 992"/>
                  <a:gd name="T42" fmla="*/ 0 w 398"/>
                  <a:gd name="T43" fmla="*/ 0 h 992"/>
                  <a:gd name="T44" fmla="*/ 0 w 398"/>
                  <a:gd name="T45" fmla="*/ 0 h 992"/>
                  <a:gd name="T46" fmla="*/ 0 w 398"/>
                  <a:gd name="T47" fmla="*/ 0 h 992"/>
                  <a:gd name="T48" fmla="*/ 0 w 398"/>
                  <a:gd name="T49" fmla="*/ 0 h 992"/>
                  <a:gd name="T50" fmla="*/ 0 w 398"/>
                  <a:gd name="T51" fmla="*/ 0 h 992"/>
                  <a:gd name="T52" fmla="*/ 0 w 398"/>
                  <a:gd name="T53" fmla="*/ 0 h 992"/>
                  <a:gd name="T54" fmla="*/ 0 w 398"/>
                  <a:gd name="T55" fmla="*/ 0 h 992"/>
                  <a:gd name="T56" fmla="*/ 0 w 398"/>
                  <a:gd name="T57" fmla="*/ 0 h 992"/>
                  <a:gd name="T58" fmla="*/ 0 w 398"/>
                  <a:gd name="T59" fmla="*/ 0 h 992"/>
                  <a:gd name="T60" fmla="*/ 0 w 398"/>
                  <a:gd name="T61" fmla="*/ 0 h 992"/>
                  <a:gd name="T62" fmla="*/ 0 w 398"/>
                  <a:gd name="T63" fmla="*/ 0 h 992"/>
                  <a:gd name="T64" fmla="*/ 0 w 398"/>
                  <a:gd name="T65" fmla="*/ 0 h 992"/>
                  <a:gd name="T66" fmla="*/ 0 w 398"/>
                  <a:gd name="T67" fmla="*/ 0 h 992"/>
                  <a:gd name="T68" fmla="*/ 0 w 398"/>
                  <a:gd name="T69" fmla="*/ 0 h 992"/>
                  <a:gd name="T70" fmla="*/ 0 w 398"/>
                  <a:gd name="T71" fmla="*/ 0 h 992"/>
                  <a:gd name="T72" fmla="*/ 0 w 398"/>
                  <a:gd name="T73" fmla="*/ 0 h 992"/>
                  <a:gd name="T74" fmla="*/ 0 w 398"/>
                  <a:gd name="T75" fmla="*/ 0 h 992"/>
                  <a:gd name="T76" fmla="*/ 0 w 398"/>
                  <a:gd name="T77" fmla="*/ 0 h 992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398"/>
                  <a:gd name="T118" fmla="*/ 0 h 992"/>
                  <a:gd name="T119" fmla="*/ 398 w 398"/>
                  <a:gd name="T120" fmla="*/ 992 h 992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398" h="992">
                    <a:moveTo>
                      <a:pt x="110" y="838"/>
                    </a:moveTo>
                    <a:lnTo>
                      <a:pt x="38" y="892"/>
                    </a:lnTo>
                    <a:lnTo>
                      <a:pt x="16" y="910"/>
                    </a:lnTo>
                    <a:lnTo>
                      <a:pt x="0" y="948"/>
                    </a:lnTo>
                    <a:lnTo>
                      <a:pt x="21" y="987"/>
                    </a:lnTo>
                    <a:lnTo>
                      <a:pt x="43" y="992"/>
                    </a:lnTo>
                    <a:lnTo>
                      <a:pt x="110" y="970"/>
                    </a:lnTo>
                    <a:lnTo>
                      <a:pt x="210" y="892"/>
                    </a:lnTo>
                    <a:lnTo>
                      <a:pt x="298" y="799"/>
                    </a:lnTo>
                    <a:lnTo>
                      <a:pt x="392" y="693"/>
                    </a:lnTo>
                    <a:lnTo>
                      <a:pt x="398" y="649"/>
                    </a:lnTo>
                    <a:lnTo>
                      <a:pt x="398" y="527"/>
                    </a:lnTo>
                    <a:lnTo>
                      <a:pt x="371" y="339"/>
                    </a:lnTo>
                    <a:lnTo>
                      <a:pt x="387" y="228"/>
                    </a:lnTo>
                    <a:lnTo>
                      <a:pt x="398" y="183"/>
                    </a:lnTo>
                    <a:lnTo>
                      <a:pt x="382" y="161"/>
                    </a:lnTo>
                    <a:lnTo>
                      <a:pt x="342" y="139"/>
                    </a:lnTo>
                    <a:lnTo>
                      <a:pt x="315" y="123"/>
                    </a:lnTo>
                    <a:lnTo>
                      <a:pt x="331" y="23"/>
                    </a:lnTo>
                    <a:lnTo>
                      <a:pt x="320" y="0"/>
                    </a:lnTo>
                    <a:lnTo>
                      <a:pt x="298" y="7"/>
                    </a:lnTo>
                    <a:lnTo>
                      <a:pt x="287" y="134"/>
                    </a:lnTo>
                    <a:lnTo>
                      <a:pt x="276" y="167"/>
                    </a:lnTo>
                    <a:lnTo>
                      <a:pt x="271" y="189"/>
                    </a:lnTo>
                    <a:lnTo>
                      <a:pt x="226" y="172"/>
                    </a:lnTo>
                    <a:lnTo>
                      <a:pt x="193" y="172"/>
                    </a:lnTo>
                    <a:lnTo>
                      <a:pt x="193" y="194"/>
                    </a:lnTo>
                    <a:lnTo>
                      <a:pt x="215" y="212"/>
                    </a:lnTo>
                    <a:lnTo>
                      <a:pt x="255" y="212"/>
                    </a:lnTo>
                    <a:lnTo>
                      <a:pt x="282" y="234"/>
                    </a:lnTo>
                    <a:lnTo>
                      <a:pt x="304" y="272"/>
                    </a:lnTo>
                    <a:lnTo>
                      <a:pt x="326" y="333"/>
                    </a:lnTo>
                    <a:lnTo>
                      <a:pt x="342" y="455"/>
                    </a:lnTo>
                    <a:lnTo>
                      <a:pt x="342" y="566"/>
                    </a:lnTo>
                    <a:lnTo>
                      <a:pt x="331" y="654"/>
                    </a:lnTo>
                    <a:lnTo>
                      <a:pt x="309" y="693"/>
                    </a:lnTo>
                    <a:lnTo>
                      <a:pt x="232" y="749"/>
                    </a:lnTo>
                    <a:lnTo>
                      <a:pt x="148" y="799"/>
                    </a:lnTo>
                    <a:lnTo>
                      <a:pt x="110" y="838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391" name="Freeform 394"/>
              <p:cNvSpPr>
                <a:spLocks/>
              </p:cNvSpPr>
              <p:nvPr/>
            </p:nvSpPr>
            <p:spPr bwMode="auto">
              <a:xfrm>
                <a:off x="5216" y="3677"/>
                <a:ext cx="90" cy="149"/>
              </a:xfrm>
              <a:custGeom>
                <a:avLst/>
                <a:gdLst>
                  <a:gd name="T0" fmla="*/ 0 w 360"/>
                  <a:gd name="T1" fmla="*/ 0 h 599"/>
                  <a:gd name="T2" fmla="*/ 0 w 360"/>
                  <a:gd name="T3" fmla="*/ 0 h 599"/>
                  <a:gd name="T4" fmla="*/ 0 w 360"/>
                  <a:gd name="T5" fmla="*/ 0 h 599"/>
                  <a:gd name="T6" fmla="*/ 0 w 360"/>
                  <a:gd name="T7" fmla="*/ 0 h 599"/>
                  <a:gd name="T8" fmla="*/ 0 w 360"/>
                  <a:gd name="T9" fmla="*/ 0 h 599"/>
                  <a:gd name="T10" fmla="*/ 0 w 360"/>
                  <a:gd name="T11" fmla="*/ 0 h 599"/>
                  <a:gd name="T12" fmla="*/ 0 w 360"/>
                  <a:gd name="T13" fmla="*/ 0 h 599"/>
                  <a:gd name="T14" fmla="*/ 0 w 360"/>
                  <a:gd name="T15" fmla="*/ 0 h 599"/>
                  <a:gd name="T16" fmla="*/ 0 w 360"/>
                  <a:gd name="T17" fmla="*/ 0 h 599"/>
                  <a:gd name="T18" fmla="*/ 0 w 360"/>
                  <a:gd name="T19" fmla="*/ 0 h 599"/>
                  <a:gd name="T20" fmla="*/ 0 w 360"/>
                  <a:gd name="T21" fmla="*/ 0 h 599"/>
                  <a:gd name="T22" fmla="*/ 0 w 360"/>
                  <a:gd name="T23" fmla="*/ 0 h 599"/>
                  <a:gd name="T24" fmla="*/ 0 w 360"/>
                  <a:gd name="T25" fmla="*/ 0 h 599"/>
                  <a:gd name="T26" fmla="*/ 0 w 360"/>
                  <a:gd name="T27" fmla="*/ 0 h 599"/>
                  <a:gd name="T28" fmla="*/ 0 w 360"/>
                  <a:gd name="T29" fmla="*/ 0 h 599"/>
                  <a:gd name="T30" fmla="*/ 0 w 360"/>
                  <a:gd name="T31" fmla="*/ 0 h 599"/>
                  <a:gd name="T32" fmla="*/ 0 w 360"/>
                  <a:gd name="T33" fmla="*/ 0 h 599"/>
                  <a:gd name="T34" fmla="*/ 0 w 360"/>
                  <a:gd name="T35" fmla="*/ 0 h 599"/>
                  <a:gd name="T36" fmla="*/ 0 w 360"/>
                  <a:gd name="T37" fmla="*/ 0 h 599"/>
                  <a:gd name="T38" fmla="*/ 0 w 360"/>
                  <a:gd name="T39" fmla="*/ 0 h 599"/>
                  <a:gd name="T40" fmla="*/ 0 w 360"/>
                  <a:gd name="T41" fmla="*/ 0 h 599"/>
                  <a:gd name="T42" fmla="*/ 0 w 360"/>
                  <a:gd name="T43" fmla="*/ 0 h 599"/>
                  <a:gd name="T44" fmla="*/ 0 w 360"/>
                  <a:gd name="T45" fmla="*/ 0 h 599"/>
                  <a:gd name="T46" fmla="*/ 0 w 360"/>
                  <a:gd name="T47" fmla="*/ 0 h 599"/>
                  <a:gd name="T48" fmla="*/ 0 w 360"/>
                  <a:gd name="T49" fmla="*/ 0 h 599"/>
                  <a:gd name="T50" fmla="*/ 0 w 360"/>
                  <a:gd name="T51" fmla="*/ 0 h 599"/>
                  <a:gd name="T52" fmla="*/ 0 w 360"/>
                  <a:gd name="T53" fmla="*/ 0 h 599"/>
                  <a:gd name="T54" fmla="*/ 0 w 360"/>
                  <a:gd name="T55" fmla="*/ 0 h 599"/>
                  <a:gd name="T56" fmla="*/ 0 w 360"/>
                  <a:gd name="T57" fmla="*/ 0 h 599"/>
                  <a:gd name="T58" fmla="*/ 0 w 360"/>
                  <a:gd name="T59" fmla="*/ 0 h 599"/>
                  <a:gd name="T60" fmla="*/ 0 w 360"/>
                  <a:gd name="T61" fmla="*/ 0 h 599"/>
                  <a:gd name="T62" fmla="*/ 0 w 360"/>
                  <a:gd name="T63" fmla="*/ 0 h 599"/>
                  <a:gd name="T64" fmla="*/ 0 w 360"/>
                  <a:gd name="T65" fmla="*/ 0 h 599"/>
                  <a:gd name="T66" fmla="*/ 0 w 360"/>
                  <a:gd name="T67" fmla="*/ 0 h 599"/>
                  <a:gd name="T68" fmla="*/ 0 w 360"/>
                  <a:gd name="T69" fmla="*/ 0 h 599"/>
                  <a:gd name="T70" fmla="*/ 0 w 360"/>
                  <a:gd name="T71" fmla="*/ 0 h 599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60"/>
                  <a:gd name="T109" fmla="*/ 0 h 599"/>
                  <a:gd name="T110" fmla="*/ 360 w 360"/>
                  <a:gd name="T111" fmla="*/ 599 h 599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60" h="599">
                    <a:moveTo>
                      <a:pt x="360" y="17"/>
                    </a:moveTo>
                    <a:lnTo>
                      <a:pt x="321" y="0"/>
                    </a:lnTo>
                    <a:lnTo>
                      <a:pt x="238" y="6"/>
                    </a:lnTo>
                    <a:lnTo>
                      <a:pt x="165" y="62"/>
                    </a:lnTo>
                    <a:lnTo>
                      <a:pt x="60" y="178"/>
                    </a:lnTo>
                    <a:lnTo>
                      <a:pt x="5" y="272"/>
                    </a:lnTo>
                    <a:lnTo>
                      <a:pt x="0" y="305"/>
                    </a:lnTo>
                    <a:lnTo>
                      <a:pt x="27" y="367"/>
                    </a:lnTo>
                    <a:lnTo>
                      <a:pt x="88" y="394"/>
                    </a:lnTo>
                    <a:lnTo>
                      <a:pt x="165" y="427"/>
                    </a:lnTo>
                    <a:lnTo>
                      <a:pt x="227" y="443"/>
                    </a:lnTo>
                    <a:lnTo>
                      <a:pt x="254" y="472"/>
                    </a:lnTo>
                    <a:lnTo>
                      <a:pt x="238" y="510"/>
                    </a:lnTo>
                    <a:lnTo>
                      <a:pt x="194" y="555"/>
                    </a:lnTo>
                    <a:lnTo>
                      <a:pt x="138" y="561"/>
                    </a:lnTo>
                    <a:lnTo>
                      <a:pt x="100" y="543"/>
                    </a:lnTo>
                    <a:lnTo>
                      <a:pt x="77" y="561"/>
                    </a:lnTo>
                    <a:lnTo>
                      <a:pt x="82" y="582"/>
                    </a:lnTo>
                    <a:lnTo>
                      <a:pt x="127" y="599"/>
                    </a:lnTo>
                    <a:lnTo>
                      <a:pt x="194" y="599"/>
                    </a:lnTo>
                    <a:lnTo>
                      <a:pt x="254" y="582"/>
                    </a:lnTo>
                    <a:lnTo>
                      <a:pt x="288" y="561"/>
                    </a:lnTo>
                    <a:lnTo>
                      <a:pt x="310" y="521"/>
                    </a:lnTo>
                    <a:lnTo>
                      <a:pt x="321" y="477"/>
                    </a:lnTo>
                    <a:lnTo>
                      <a:pt x="293" y="438"/>
                    </a:lnTo>
                    <a:lnTo>
                      <a:pt x="227" y="410"/>
                    </a:lnTo>
                    <a:lnTo>
                      <a:pt x="149" y="388"/>
                    </a:lnTo>
                    <a:lnTo>
                      <a:pt x="82" y="350"/>
                    </a:lnTo>
                    <a:lnTo>
                      <a:pt x="66" y="316"/>
                    </a:lnTo>
                    <a:lnTo>
                      <a:pt x="77" y="256"/>
                    </a:lnTo>
                    <a:lnTo>
                      <a:pt x="127" y="178"/>
                    </a:lnTo>
                    <a:lnTo>
                      <a:pt x="188" y="133"/>
                    </a:lnTo>
                    <a:lnTo>
                      <a:pt x="282" y="100"/>
                    </a:lnTo>
                    <a:lnTo>
                      <a:pt x="360" y="84"/>
                    </a:lnTo>
                    <a:lnTo>
                      <a:pt x="360" y="39"/>
                    </a:lnTo>
                    <a:lnTo>
                      <a:pt x="360" y="17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392" name="Freeform 395"/>
              <p:cNvSpPr>
                <a:spLocks/>
              </p:cNvSpPr>
              <p:nvPr/>
            </p:nvSpPr>
            <p:spPr bwMode="auto">
              <a:xfrm>
                <a:off x="5289" y="3670"/>
                <a:ext cx="85" cy="184"/>
              </a:xfrm>
              <a:custGeom>
                <a:avLst/>
                <a:gdLst>
                  <a:gd name="T0" fmla="*/ 0 w 337"/>
                  <a:gd name="T1" fmla="*/ 0 h 737"/>
                  <a:gd name="T2" fmla="*/ 0 w 337"/>
                  <a:gd name="T3" fmla="*/ 0 h 737"/>
                  <a:gd name="T4" fmla="*/ 0 w 337"/>
                  <a:gd name="T5" fmla="*/ 0 h 737"/>
                  <a:gd name="T6" fmla="*/ 0 w 337"/>
                  <a:gd name="T7" fmla="*/ 0 h 737"/>
                  <a:gd name="T8" fmla="*/ 0 w 337"/>
                  <a:gd name="T9" fmla="*/ 0 h 737"/>
                  <a:gd name="T10" fmla="*/ 0 w 337"/>
                  <a:gd name="T11" fmla="*/ 0 h 737"/>
                  <a:gd name="T12" fmla="*/ 0 w 337"/>
                  <a:gd name="T13" fmla="*/ 0 h 737"/>
                  <a:gd name="T14" fmla="*/ 0 w 337"/>
                  <a:gd name="T15" fmla="*/ 0 h 737"/>
                  <a:gd name="T16" fmla="*/ 0 w 337"/>
                  <a:gd name="T17" fmla="*/ 0 h 737"/>
                  <a:gd name="T18" fmla="*/ 0 w 337"/>
                  <a:gd name="T19" fmla="*/ 0 h 737"/>
                  <a:gd name="T20" fmla="*/ 0 w 337"/>
                  <a:gd name="T21" fmla="*/ 0 h 737"/>
                  <a:gd name="T22" fmla="*/ 0 w 337"/>
                  <a:gd name="T23" fmla="*/ 0 h 737"/>
                  <a:gd name="T24" fmla="*/ 0 w 337"/>
                  <a:gd name="T25" fmla="*/ 0 h 737"/>
                  <a:gd name="T26" fmla="*/ 0 w 337"/>
                  <a:gd name="T27" fmla="*/ 0 h 737"/>
                  <a:gd name="T28" fmla="*/ 0 w 337"/>
                  <a:gd name="T29" fmla="*/ 0 h 737"/>
                  <a:gd name="T30" fmla="*/ 0 w 337"/>
                  <a:gd name="T31" fmla="*/ 0 h 737"/>
                  <a:gd name="T32" fmla="*/ 0 w 337"/>
                  <a:gd name="T33" fmla="*/ 0 h 737"/>
                  <a:gd name="T34" fmla="*/ 0 w 337"/>
                  <a:gd name="T35" fmla="*/ 0 h 737"/>
                  <a:gd name="T36" fmla="*/ 0 w 337"/>
                  <a:gd name="T37" fmla="*/ 0 h 737"/>
                  <a:gd name="T38" fmla="*/ 0 w 337"/>
                  <a:gd name="T39" fmla="*/ 0 h 737"/>
                  <a:gd name="T40" fmla="*/ 0 w 337"/>
                  <a:gd name="T41" fmla="*/ 0 h 737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337"/>
                  <a:gd name="T64" fmla="*/ 0 h 737"/>
                  <a:gd name="T65" fmla="*/ 337 w 337"/>
                  <a:gd name="T66" fmla="*/ 737 h 737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337" h="737">
                    <a:moveTo>
                      <a:pt x="294" y="232"/>
                    </a:moveTo>
                    <a:lnTo>
                      <a:pt x="260" y="94"/>
                    </a:lnTo>
                    <a:lnTo>
                      <a:pt x="221" y="27"/>
                    </a:lnTo>
                    <a:lnTo>
                      <a:pt x="138" y="0"/>
                    </a:lnTo>
                    <a:lnTo>
                      <a:pt x="55" y="11"/>
                    </a:lnTo>
                    <a:lnTo>
                      <a:pt x="17" y="83"/>
                    </a:lnTo>
                    <a:lnTo>
                      <a:pt x="22" y="172"/>
                    </a:lnTo>
                    <a:lnTo>
                      <a:pt x="44" y="316"/>
                    </a:lnTo>
                    <a:lnTo>
                      <a:pt x="44" y="443"/>
                    </a:lnTo>
                    <a:lnTo>
                      <a:pt x="17" y="554"/>
                    </a:lnTo>
                    <a:lnTo>
                      <a:pt x="0" y="615"/>
                    </a:lnTo>
                    <a:lnTo>
                      <a:pt x="11" y="670"/>
                    </a:lnTo>
                    <a:lnTo>
                      <a:pt x="50" y="698"/>
                    </a:lnTo>
                    <a:lnTo>
                      <a:pt x="100" y="726"/>
                    </a:lnTo>
                    <a:lnTo>
                      <a:pt x="149" y="737"/>
                    </a:lnTo>
                    <a:lnTo>
                      <a:pt x="210" y="737"/>
                    </a:lnTo>
                    <a:lnTo>
                      <a:pt x="283" y="681"/>
                    </a:lnTo>
                    <a:lnTo>
                      <a:pt x="337" y="565"/>
                    </a:lnTo>
                    <a:lnTo>
                      <a:pt x="332" y="459"/>
                    </a:lnTo>
                    <a:lnTo>
                      <a:pt x="299" y="338"/>
                    </a:lnTo>
                    <a:lnTo>
                      <a:pt x="294" y="23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393" name="Freeform 396"/>
              <p:cNvSpPr>
                <a:spLocks/>
              </p:cNvSpPr>
              <p:nvPr/>
            </p:nvSpPr>
            <p:spPr bwMode="auto">
              <a:xfrm>
                <a:off x="5264" y="3820"/>
                <a:ext cx="64" cy="266"/>
              </a:xfrm>
              <a:custGeom>
                <a:avLst/>
                <a:gdLst>
                  <a:gd name="T0" fmla="*/ 0 w 256"/>
                  <a:gd name="T1" fmla="*/ 0 h 1065"/>
                  <a:gd name="T2" fmla="*/ 0 w 256"/>
                  <a:gd name="T3" fmla="*/ 0 h 1065"/>
                  <a:gd name="T4" fmla="*/ 0 w 256"/>
                  <a:gd name="T5" fmla="*/ 0 h 1065"/>
                  <a:gd name="T6" fmla="*/ 0 w 256"/>
                  <a:gd name="T7" fmla="*/ 0 h 1065"/>
                  <a:gd name="T8" fmla="*/ 0 w 256"/>
                  <a:gd name="T9" fmla="*/ 0 h 1065"/>
                  <a:gd name="T10" fmla="*/ 0 w 256"/>
                  <a:gd name="T11" fmla="*/ 0 h 1065"/>
                  <a:gd name="T12" fmla="*/ 0 w 256"/>
                  <a:gd name="T13" fmla="*/ 0 h 1065"/>
                  <a:gd name="T14" fmla="*/ 0 w 256"/>
                  <a:gd name="T15" fmla="*/ 0 h 1065"/>
                  <a:gd name="T16" fmla="*/ 0 w 256"/>
                  <a:gd name="T17" fmla="*/ 0 h 1065"/>
                  <a:gd name="T18" fmla="*/ 0 w 256"/>
                  <a:gd name="T19" fmla="*/ 0 h 1065"/>
                  <a:gd name="T20" fmla="*/ 0 w 256"/>
                  <a:gd name="T21" fmla="*/ 0 h 1065"/>
                  <a:gd name="T22" fmla="*/ 0 w 256"/>
                  <a:gd name="T23" fmla="*/ 0 h 1065"/>
                  <a:gd name="T24" fmla="*/ 0 w 256"/>
                  <a:gd name="T25" fmla="*/ 0 h 1065"/>
                  <a:gd name="T26" fmla="*/ 0 w 256"/>
                  <a:gd name="T27" fmla="*/ 0 h 1065"/>
                  <a:gd name="T28" fmla="*/ 0 w 256"/>
                  <a:gd name="T29" fmla="*/ 0 h 1065"/>
                  <a:gd name="T30" fmla="*/ 0 w 256"/>
                  <a:gd name="T31" fmla="*/ 0 h 1065"/>
                  <a:gd name="T32" fmla="*/ 0 w 256"/>
                  <a:gd name="T33" fmla="*/ 0 h 1065"/>
                  <a:gd name="T34" fmla="*/ 0 w 256"/>
                  <a:gd name="T35" fmla="*/ 0 h 1065"/>
                  <a:gd name="T36" fmla="*/ 0 w 256"/>
                  <a:gd name="T37" fmla="*/ 0 h 1065"/>
                  <a:gd name="T38" fmla="*/ 0 w 256"/>
                  <a:gd name="T39" fmla="*/ 0 h 1065"/>
                  <a:gd name="T40" fmla="*/ 0 w 256"/>
                  <a:gd name="T41" fmla="*/ 0 h 1065"/>
                  <a:gd name="T42" fmla="*/ 0 w 256"/>
                  <a:gd name="T43" fmla="*/ 0 h 1065"/>
                  <a:gd name="T44" fmla="*/ 0 w 256"/>
                  <a:gd name="T45" fmla="*/ 0 h 1065"/>
                  <a:gd name="T46" fmla="*/ 0 w 256"/>
                  <a:gd name="T47" fmla="*/ 0 h 1065"/>
                  <a:gd name="T48" fmla="*/ 0 w 256"/>
                  <a:gd name="T49" fmla="*/ 0 h 1065"/>
                  <a:gd name="T50" fmla="*/ 0 w 256"/>
                  <a:gd name="T51" fmla="*/ 0 h 1065"/>
                  <a:gd name="T52" fmla="*/ 0 w 256"/>
                  <a:gd name="T53" fmla="*/ 0 h 1065"/>
                  <a:gd name="T54" fmla="*/ 0 w 256"/>
                  <a:gd name="T55" fmla="*/ 0 h 1065"/>
                  <a:gd name="T56" fmla="*/ 0 w 256"/>
                  <a:gd name="T57" fmla="*/ 0 h 1065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256"/>
                  <a:gd name="T88" fmla="*/ 0 h 1065"/>
                  <a:gd name="T89" fmla="*/ 256 w 256"/>
                  <a:gd name="T90" fmla="*/ 1065 h 1065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256" h="1065">
                    <a:moveTo>
                      <a:pt x="244" y="17"/>
                    </a:moveTo>
                    <a:lnTo>
                      <a:pt x="178" y="0"/>
                    </a:lnTo>
                    <a:lnTo>
                      <a:pt x="139" y="17"/>
                    </a:lnTo>
                    <a:lnTo>
                      <a:pt x="122" y="72"/>
                    </a:lnTo>
                    <a:lnTo>
                      <a:pt x="139" y="376"/>
                    </a:lnTo>
                    <a:lnTo>
                      <a:pt x="139" y="449"/>
                    </a:lnTo>
                    <a:lnTo>
                      <a:pt x="117" y="583"/>
                    </a:lnTo>
                    <a:lnTo>
                      <a:pt x="111" y="737"/>
                    </a:lnTo>
                    <a:lnTo>
                      <a:pt x="122" y="815"/>
                    </a:lnTo>
                    <a:lnTo>
                      <a:pt x="111" y="859"/>
                    </a:lnTo>
                    <a:lnTo>
                      <a:pt x="34" y="926"/>
                    </a:lnTo>
                    <a:lnTo>
                      <a:pt x="0" y="1009"/>
                    </a:lnTo>
                    <a:lnTo>
                      <a:pt x="6" y="1036"/>
                    </a:lnTo>
                    <a:lnTo>
                      <a:pt x="66" y="1065"/>
                    </a:lnTo>
                    <a:lnTo>
                      <a:pt x="83" y="1053"/>
                    </a:lnTo>
                    <a:lnTo>
                      <a:pt x="89" y="1004"/>
                    </a:lnTo>
                    <a:lnTo>
                      <a:pt x="106" y="931"/>
                    </a:lnTo>
                    <a:lnTo>
                      <a:pt x="133" y="898"/>
                    </a:lnTo>
                    <a:lnTo>
                      <a:pt x="166" y="876"/>
                    </a:lnTo>
                    <a:lnTo>
                      <a:pt x="194" y="848"/>
                    </a:lnTo>
                    <a:lnTo>
                      <a:pt x="200" y="826"/>
                    </a:lnTo>
                    <a:lnTo>
                      <a:pt x="184" y="799"/>
                    </a:lnTo>
                    <a:lnTo>
                      <a:pt x="166" y="782"/>
                    </a:lnTo>
                    <a:lnTo>
                      <a:pt x="155" y="715"/>
                    </a:lnTo>
                    <a:lnTo>
                      <a:pt x="166" y="576"/>
                    </a:lnTo>
                    <a:lnTo>
                      <a:pt x="205" y="416"/>
                    </a:lnTo>
                    <a:lnTo>
                      <a:pt x="244" y="288"/>
                    </a:lnTo>
                    <a:lnTo>
                      <a:pt x="256" y="133"/>
                    </a:lnTo>
                    <a:lnTo>
                      <a:pt x="244" y="17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394" name="Freeform 397"/>
              <p:cNvSpPr>
                <a:spLocks/>
              </p:cNvSpPr>
              <p:nvPr/>
            </p:nvSpPr>
            <p:spPr bwMode="auto">
              <a:xfrm>
                <a:off x="5334" y="3820"/>
                <a:ext cx="105" cy="224"/>
              </a:xfrm>
              <a:custGeom>
                <a:avLst/>
                <a:gdLst>
                  <a:gd name="T0" fmla="*/ 0 w 420"/>
                  <a:gd name="T1" fmla="*/ 0 h 898"/>
                  <a:gd name="T2" fmla="*/ 0 w 420"/>
                  <a:gd name="T3" fmla="*/ 0 h 898"/>
                  <a:gd name="T4" fmla="*/ 0 w 420"/>
                  <a:gd name="T5" fmla="*/ 0 h 898"/>
                  <a:gd name="T6" fmla="*/ 0 w 420"/>
                  <a:gd name="T7" fmla="*/ 0 h 898"/>
                  <a:gd name="T8" fmla="*/ 0 w 420"/>
                  <a:gd name="T9" fmla="*/ 0 h 898"/>
                  <a:gd name="T10" fmla="*/ 0 w 420"/>
                  <a:gd name="T11" fmla="*/ 0 h 898"/>
                  <a:gd name="T12" fmla="*/ 0 w 420"/>
                  <a:gd name="T13" fmla="*/ 0 h 898"/>
                  <a:gd name="T14" fmla="*/ 0 w 420"/>
                  <a:gd name="T15" fmla="*/ 0 h 898"/>
                  <a:gd name="T16" fmla="*/ 0 w 420"/>
                  <a:gd name="T17" fmla="*/ 0 h 898"/>
                  <a:gd name="T18" fmla="*/ 0 w 420"/>
                  <a:gd name="T19" fmla="*/ 0 h 898"/>
                  <a:gd name="T20" fmla="*/ 0 w 420"/>
                  <a:gd name="T21" fmla="*/ 0 h 898"/>
                  <a:gd name="T22" fmla="*/ 0 w 420"/>
                  <a:gd name="T23" fmla="*/ 0 h 898"/>
                  <a:gd name="T24" fmla="*/ 0 w 420"/>
                  <a:gd name="T25" fmla="*/ 0 h 898"/>
                  <a:gd name="T26" fmla="*/ 0 w 420"/>
                  <a:gd name="T27" fmla="*/ 0 h 898"/>
                  <a:gd name="T28" fmla="*/ 0 w 420"/>
                  <a:gd name="T29" fmla="*/ 0 h 898"/>
                  <a:gd name="T30" fmla="*/ 0 w 420"/>
                  <a:gd name="T31" fmla="*/ 0 h 898"/>
                  <a:gd name="T32" fmla="*/ 0 w 420"/>
                  <a:gd name="T33" fmla="*/ 0 h 898"/>
                  <a:gd name="T34" fmla="*/ 0 w 420"/>
                  <a:gd name="T35" fmla="*/ 0 h 898"/>
                  <a:gd name="T36" fmla="*/ 0 w 420"/>
                  <a:gd name="T37" fmla="*/ 0 h 898"/>
                  <a:gd name="T38" fmla="*/ 0 w 420"/>
                  <a:gd name="T39" fmla="*/ 0 h 898"/>
                  <a:gd name="T40" fmla="*/ 0 w 420"/>
                  <a:gd name="T41" fmla="*/ 0 h 898"/>
                  <a:gd name="T42" fmla="*/ 0 w 420"/>
                  <a:gd name="T43" fmla="*/ 0 h 898"/>
                  <a:gd name="T44" fmla="*/ 0 w 420"/>
                  <a:gd name="T45" fmla="*/ 0 h 898"/>
                  <a:gd name="T46" fmla="*/ 0 w 420"/>
                  <a:gd name="T47" fmla="*/ 0 h 898"/>
                  <a:gd name="T48" fmla="*/ 0 w 420"/>
                  <a:gd name="T49" fmla="*/ 0 h 898"/>
                  <a:gd name="T50" fmla="*/ 0 w 420"/>
                  <a:gd name="T51" fmla="*/ 0 h 898"/>
                  <a:gd name="T52" fmla="*/ 0 w 420"/>
                  <a:gd name="T53" fmla="*/ 0 h 898"/>
                  <a:gd name="T54" fmla="*/ 0 w 420"/>
                  <a:gd name="T55" fmla="*/ 0 h 898"/>
                  <a:gd name="T56" fmla="*/ 0 w 420"/>
                  <a:gd name="T57" fmla="*/ 0 h 898"/>
                  <a:gd name="T58" fmla="*/ 0 w 420"/>
                  <a:gd name="T59" fmla="*/ 0 h 898"/>
                  <a:gd name="T60" fmla="*/ 0 w 420"/>
                  <a:gd name="T61" fmla="*/ 0 h 898"/>
                  <a:gd name="T62" fmla="*/ 0 w 420"/>
                  <a:gd name="T63" fmla="*/ 0 h 89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20"/>
                  <a:gd name="T97" fmla="*/ 0 h 898"/>
                  <a:gd name="T98" fmla="*/ 420 w 420"/>
                  <a:gd name="T99" fmla="*/ 898 h 89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20" h="898">
                    <a:moveTo>
                      <a:pt x="138" y="133"/>
                    </a:moveTo>
                    <a:lnTo>
                      <a:pt x="127" y="44"/>
                    </a:lnTo>
                    <a:lnTo>
                      <a:pt x="77" y="0"/>
                    </a:lnTo>
                    <a:lnTo>
                      <a:pt x="5" y="6"/>
                    </a:lnTo>
                    <a:lnTo>
                      <a:pt x="0" y="44"/>
                    </a:lnTo>
                    <a:lnTo>
                      <a:pt x="5" y="128"/>
                    </a:lnTo>
                    <a:lnTo>
                      <a:pt x="43" y="255"/>
                    </a:lnTo>
                    <a:lnTo>
                      <a:pt x="72" y="349"/>
                    </a:lnTo>
                    <a:lnTo>
                      <a:pt x="105" y="476"/>
                    </a:lnTo>
                    <a:lnTo>
                      <a:pt x="116" y="587"/>
                    </a:lnTo>
                    <a:lnTo>
                      <a:pt x="116" y="676"/>
                    </a:lnTo>
                    <a:lnTo>
                      <a:pt x="99" y="743"/>
                    </a:lnTo>
                    <a:lnTo>
                      <a:pt x="83" y="765"/>
                    </a:lnTo>
                    <a:lnTo>
                      <a:pt x="83" y="786"/>
                    </a:lnTo>
                    <a:lnTo>
                      <a:pt x="105" y="820"/>
                    </a:lnTo>
                    <a:lnTo>
                      <a:pt x="143" y="831"/>
                    </a:lnTo>
                    <a:lnTo>
                      <a:pt x="204" y="831"/>
                    </a:lnTo>
                    <a:lnTo>
                      <a:pt x="315" y="859"/>
                    </a:lnTo>
                    <a:lnTo>
                      <a:pt x="348" y="898"/>
                    </a:lnTo>
                    <a:lnTo>
                      <a:pt x="398" y="875"/>
                    </a:lnTo>
                    <a:lnTo>
                      <a:pt x="420" y="820"/>
                    </a:lnTo>
                    <a:lnTo>
                      <a:pt x="398" y="799"/>
                    </a:lnTo>
                    <a:lnTo>
                      <a:pt x="304" y="786"/>
                    </a:lnTo>
                    <a:lnTo>
                      <a:pt x="199" y="786"/>
                    </a:lnTo>
                    <a:lnTo>
                      <a:pt x="154" y="781"/>
                    </a:lnTo>
                    <a:lnTo>
                      <a:pt x="143" y="748"/>
                    </a:lnTo>
                    <a:lnTo>
                      <a:pt x="154" y="687"/>
                    </a:lnTo>
                    <a:lnTo>
                      <a:pt x="161" y="581"/>
                    </a:lnTo>
                    <a:lnTo>
                      <a:pt x="148" y="465"/>
                    </a:lnTo>
                    <a:lnTo>
                      <a:pt x="132" y="311"/>
                    </a:lnTo>
                    <a:lnTo>
                      <a:pt x="138" y="177"/>
                    </a:lnTo>
                    <a:lnTo>
                      <a:pt x="138" y="133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8387" name="Text Box 399"/>
            <p:cNvSpPr txBox="1">
              <a:spLocks noChangeArrowheads="1"/>
            </p:cNvSpPr>
            <p:nvPr/>
          </p:nvSpPr>
          <p:spPr bwMode="auto">
            <a:xfrm>
              <a:off x="4742" y="2928"/>
              <a:ext cx="970" cy="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1000"/>
                <a:t>Immediate values are sign-extended for arithmetic and compare operations, but not for logical operations.</a:t>
              </a:r>
            </a:p>
          </p:txBody>
        </p:sp>
        <p:sp>
          <p:nvSpPr>
            <p:cNvPr id="58388" name="Line 400"/>
            <p:cNvSpPr>
              <a:spLocks noChangeShapeType="1"/>
            </p:cNvSpPr>
            <p:nvPr/>
          </p:nvSpPr>
          <p:spPr bwMode="auto">
            <a:xfrm flipH="1" flipV="1">
              <a:off x="5264" y="3448"/>
              <a:ext cx="64" cy="1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sp>
        <p:nvSpPr>
          <p:cNvPr id="58384" name="Text Box 403"/>
          <p:cNvSpPr txBox="1">
            <a:spLocks noChangeArrowheads="1"/>
          </p:cNvSpPr>
          <p:nvPr/>
        </p:nvSpPr>
        <p:spPr bwMode="auto">
          <a:xfrm>
            <a:off x="1068388" y="2056606"/>
            <a:ext cx="83661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2000"/>
              <a:t>I-type: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703C34-9CBA-BE0E-1B40-85818FBB1186}"/>
              </a:ext>
            </a:extLst>
          </p:cNvPr>
          <p:cNvSpPr txBox="1"/>
          <p:nvPr/>
        </p:nvSpPr>
        <p:spPr>
          <a:xfrm>
            <a:off x="200819" y="731192"/>
            <a:ext cx="87328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lvl="2">
              <a:defRPr/>
            </a:pPr>
            <a:r>
              <a:rPr lang="en-US" b="0" dirty="0"/>
              <a:t>FACT: In a C compiler (</a:t>
            </a:r>
            <a:r>
              <a:rPr lang="en-US" b="0" dirty="0" err="1"/>
              <a:t>gcc</a:t>
            </a:r>
            <a:r>
              <a:rPr lang="en-US" b="0" dirty="0"/>
              <a:t>), 52% of ALU operations use a constant!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85" grpId="0"/>
      <p:bldP spid="58371" grpId="0"/>
      <p:bldP spid="58372" grpId="0"/>
      <p:bldP spid="58377" grpId="0"/>
      <p:bldP spid="58378" grpId="0" animBg="1"/>
      <p:bldP spid="58379" grpId="0" animBg="1"/>
      <p:bldP spid="5838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Working with Constants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defRPr/>
            </a:pPr>
            <a:r>
              <a:rPr lang="en-US" dirty="0"/>
              <a:t>Examples</a:t>
            </a:r>
          </a:p>
          <a:p>
            <a:pPr lvl="2">
              <a:defRPr/>
            </a:pPr>
            <a:r>
              <a:rPr lang="en-US" dirty="0"/>
              <a:t>add 2000 to register $5</a:t>
            </a:r>
          </a:p>
          <a:p>
            <a:pPr marL="914400" lvl="2" indent="0">
              <a:buFont typeface="Wingdings" charset="0"/>
              <a:buNone/>
              <a:defRPr/>
            </a:pP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	</a:t>
            </a:r>
            <a:r>
              <a:rPr lang="en-US" b="1" dirty="0" err="1">
                <a:solidFill>
                  <a:srgbClr val="0000FF"/>
                </a:solidFill>
                <a:latin typeface="Courier New"/>
                <a:cs typeface="Courier New"/>
              </a:rPr>
              <a:t>addi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 $5, $5, 2000</a:t>
            </a:r>
          </a:p>
          <a:p>
            <a:pPr lvl="2">
              <a:defRPr/>
            </a:pPr>
            <a:r>
              <a:rPr lang="en-US" dirty="0"/>
              <a:t>subtract 60 from register $5</a:t>
            </a:r>
          </a:p>
          <a:p>
            <a:pPr marL="914400" lvl="2" indent="0">
              <a:buFont typeface="Wingdings" charset="0"/>
              <a:buNone/>
              <a:defRPr/>
            </a:pP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	</a:t>
            </a:r>
            <a:r>
              <a:rPr lang="en-US" b="1" dirty="0" err="1">
                <a:solidFill>
                  <a:srgbClr val="0000FF"/>
                </a:solidFill>
                <a:latin typeface="Courier New"/>
                <a:cs typeface="Courier New"/>
              </a:rPr>
              <a:t>addi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 $5, $5, -60</a:t>
            </a:r>
          </a:p>
          <a:p>
            <a:pPr lvl="3">
              <a:defRPr/>
            </a:pPr>
            <a:r>
              <a:rPr lang="en-US" dirty="0"/>
              <a:t>… no </a:t>
            </a:r>
            <a:r>
              <a:rPr lang="en-US" b="1" dirty="0" err="1">
                <a:solidFill>
                  <a:srgbClr val="0000FF"/>
                </a:solidFill>
                <a:latin typeface="Courier New"/>
                <a:cs typeface="Courier New"/>
              </a:rPr>
              <a:t>subi</a:t>
            </a:r>
            <a:r>
              <a:rPr lang="en-US" dirty="0"/>
              <a:t> instruction!</a:t>
            </a:r>
          </a:p>
          <a:p>
            <a:pPr lvl="2">
              <a:defRPr/>
            </a:pPr>
            <a:r>
              <a:rPr lang="en-US" dirty="0"/>
              <a:t>put the number 1234 in $10</a:t>
            </a:r>
          </a:p>
          <a:p>
            <a:pPr marL="914400" lvl="2" indent="0">
              <a:buFont typeface="Wingdings" charset="0"/>
              <a:buNone/>
              <a:defRPr/>
            </a:pP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	</a:t>
            </a:r>
            <a:r>
              <a:rPr lang="en-US" b="1" dirty="0" err="1">
                <a:solidFill>
                  <a:srgbClr val="0000FF"/>
                </a:solidFill>
                <a:latin typeface="Courier New"/>
                <a:cs typeface="Courier New"/>
              </a:rPr>
              <a:t>addi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 $10, $0, 1234</a:t>
            </a:r>
          </a:p>
          <a:p>
            <a:pPr lvl="2">
              <a:defRPr/>
            </a:pPr>
            <a:r>
              <a:rPr lang="en-US" dirty="0"/>
              <a:t>logically AND $5 with 0x8723 and put the result in $7</a:t>
            </a:r>
          </a:p>
          <a:p>
            <a:pPr marL="914400" lvl="2" indent="0">
              <a:buNone/>
              <a:defRPr/>
            </a:pP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	</a:t>
            </a:r>
            <a:r>
              <a:rPr lang="en-US" b="1" dirty="0" err="1">
                <a:solidFill>
                  <a:srgbClr val="0000FF"/>
                </a:solidFill>
                <a:latin typeface="Courier New"/>
                <a:cs typeface="Courier New"/>
              </a:rPr>
              <a:t>andi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 $7, $5, 0x8723</a:t>
            </a:r>
          </a:p>
          <a:p>
            <a:pPr lvl="1">
              <a:defRPr/>
            </a:pPr>
            <a:r>
              <a:rPr lang="en-US" dirty="0"/>
              <a:t>But…</a:t>
            </a:r>
          </a:p>
          <a:p>
            <a:pPr lvl="2">
              <a:defRPr/>
            </a:pPr>
            <a:r>
              <a:rPr lang="en-US" dirty="0"/>
              <a:t>these constants are limited to 16 bits only!</a:t>
            </a:r>
          </a:p>
          <a:p>
            <a:pPr lvl="3">
              <a:defRPr/>
            </a:pPr>
            <a:r>
              <a:rPr lang="en-US" dirty="0"/>
              <a:t>Range is [-32768…32767] if signed, or [0…65535] if unsigned</a:t>
            </a:r>
          </a:p>
          <a:p>
            <a:pPr lvl="3">
              <a:defRPr/>
            </a:pPr>
            <a:endParaRPr lang="en-US" dirty="0"/>
          </a:p>
        </p:txBody>
      </p:sp>
      <p:sp>
        <p:nvSpPr>
          <p:cNvPr id="2253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4A99EC23-CD02-8D44-B1DB-45BEE32828DD}" type="slidenum">
              <a:rPr lang="en-US" sz="1400">
                <a:latin typeface="Arial Narrow" charset="0"/>
              </a:rPr>
              <a:pPr/>
              <a:t>14</a:t>
            </a:fld>
            <a:endParaRPr lang="en-US" sz="1400">
              <a:latin typeface="Arial Narrow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B0AB1C-1B2A-D640-A4D1-94D4291A4C38}"/>
              </a:ext>
            </a:extLst>
          </p:cNvPr>
          <p:cNvSpPr txBox="1"/>
          <p:nvPr/>
        </p:nvSpPr>
        <p:spPr>
          <a:xfrm>
            <a:off x="3581400" y="5960135"/>
            <a:ext cx="144780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0" dirty="0"/>
              <a:t>2</a:t>
            </a:r>
            <a:r>
              <a:rPr lang="en-US" sz="1600" b="0" baseline="30000" dirty="0"/>
              <a:t>15</a:t>
            </a:r>
            <a:r>
              <a:rPr lang="en-US" sz="1600" b="0" dirty="0"/>
              <a:t> = 32768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707878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  <a:t>Beware ADDIU: </a:t>
            </a:r>
            <a:r>
              <a:rPr lang="en-US" sz="3200" dirty="0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  <a:t>“add immediate </a:t>
            </a:r>
            <a:r>
              <a:rPr lang="en-US" sz="3200" strike="sngStrike" dirty="0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  <a:t>unsigned</a:t>
            </a:r>
            <a:r>
              <a:rPr lang="en-US" sz="3200" dirty="0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  <a:t>”</a:t>
            </a:r>
            <a:endParaRPr lang="en-US" dirty="0">
              <a:latin typeface="Tahoma" charset="0"/>
              <a:ea typeface="ＭＳ Ｐゴシック" charset="0"/>
              <a:cs typeface="ＭＳ Ｐゴシック" charset="0"/>
              <a:sym typeface="Symbol" charset="0"/>
            </a:endParaRPr>
          </a:p>
        </p:txBody>
      </p:sp>
      <p:sp>
        <p:nvSpPr>
          <p:cNvPr id="25615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F8056C19-E655-EF40-869F-EE43D44871B7}" type="slidenum">
              <a:rPr lang="en-US" sz="1400">
                <a:latin typeface="Arial Narrow" charset="0"/>
              </a:rPr>
              <a:pPr/>
              <a:t>15</a:t>
            </a:fld>
            <a:endParaRPr lang="en-US" sz="1400">
              <a:latin typeface="Arial Narrow" charset="0"/>
            </a:endParaRPr>
          </a:p>
        </p:txBody>
      </p:sp>
      <p:sp>
        <p:nvSpPr>
          <p:cNvPr id="25602" name="Rectangle 3"/>
          <p:cNvSpPr>
            <a:spLocks noChangeArrowheads="1"/>
          </p:cNvSpPr>
          <p:nvPr/>
        </p:nvSpPr>
        <p:spPr bwMode="auto">
          <a:xfrm>
            <a:off x="304800" y="783436"/>
            <a:ext cx="8686800" cy="1567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8" tIns="44450" rIns="90488" bIns="44450">
            <a:spAutoFit/>
          </a:bodyPr>
          <a:lstStyle/>
          <a:p>
            <a:r>
              <a:rPr lang="en-US" dirty="0" err="1">
                <a:solidFill>
                  <a:srgbClr val="CC0000"/>
                </a:solidFill>
              </a:rPr>
              <a:t>addi</a:t>
            </a:r>
            <a:r>
              <a:rPr lang="en-US" dirty="0" err="1">
                <a:solidFill>
                  <a:srgbClr val="0000FF"/>
                </a:solidFill>
              </a:rPr>
              <a:t>u</a:t>
            </a:r>
            <a:r>
              <a:rPr lang="en-US" b="0" dirty="0">
                <a:solidFill>
                  <a:srgbClr val="CC0000"/>
                </a:solidFill>
              </a:rPr>
              <a:t>:  supposedly “add immediate </a:t>
            </a:r>
            <a:r>
              <a:rPr lang="en-US" b="0" strike="sngStrike" dirty="0">
                <a:solidFill>
                  <a:srgbClr val="CC0000"/>
                </a:solidFill>
              </a:rPr>
              <a:t>unsigned</a:t>
            </a:r>
            <a:r>
              <a:rPr lang="en-US" b="0" dirty="0">
                <a:solidFill>
                  <a:srgbClr val="CC0000"/>
                </a:solidFill>
              </a:rPr>
              <a:t>”</a:t>
            </a:r>
          </a:p>
          <a:p>
            <a:r>
              <a:rPr lang="en-US" b="0" dirty="0">
                <a:solidFill>
                  <a:srgbClr val="CC0000"/>
                </a:solidFill>
              </a:rPr>
              <a:t>	</a:t>
            </a:r>
            <a:r>
              <a:rPr lang="en-US" b="0" dirty="0"/>
              <a:t>BUT IS A MISNOMER!  Actually sign-extends the immediate.</a:t>
            </a:r>
          </a:p>
          <a:p>
            <a:r>
              <a:rPr lang="en-US" b="0" dirty="0"/>
              <a:t>The difference between </a:t>
            </a:r>
            <a:r>
              <a:rPr lang="en-US" b="0" dirty="0" err="1"/>
              <a:t>addi</a:t>
            </a:r>
            <a:r>
              <a:rPr lang="en-US" b="0" dirty="0"/>
              <a:t> &amp; </a:t>
            </a:r>
            <a:r>
              <a:rPr lang="en-US" b="0" dirty="0" err="1"/>
              <a:t>addiu</a:t>
            </a:r>
            <a:r>
              <a:rPr lang="en-US" b="0" dirty="0"/>
              <a:t> is that </a:t>
            </a:r>
            <a:r>
              <a:rPr lang="en-US" dirty="0" err="1"/>
              <a:t>addiu</a:t>
            </a:r>
            <a:r>
              <a:rPr lang="en-US" b="0" dirty="0"/>
              <a:t> doesn’t check for overflows</a:t>
            </a:r>
          </a:p>
        </p:txBody>
      </p:sp>
      <p:sp>
        <p:nvSpPr>
          <p:cNvPr id="25603" name="Rectangle 5"/>
          <p:cNvSpPr>
            <a:spLocks noChangeArrowheads="1"/>
          </p:cNvSpPr>
          <p:nvPr/>
        </p:nvSpPr>
        <p:spPr bwMode="auto">
          <a:xfrm>
            <a:off x="625475" y="4596279"/>
            <a:ext cx="7794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Symbolic version:  </a:t>
            </a:r>
            <a:r>
              <a:rPr lang="en-US" sz="2000" dirty="0" err="1">
                <a:latin typeface="Courier New" charset="0"/>
              </a:rPr>
              <a:t>addi</a:t>
            </a:r>
            <a:r>
              <a:rPr lang="en-US" sz="2000" dirty="0" err="1">
                <a:solidFill>
                  <a:srgbClr val="0000FF"/>
                </a:solidFill>
                <a:latin typeface="Courier New" charset="0"/>
              </a:rPr>
              <a:t>u</a:t>
            </a:r>
            <a:r>
              <a:rPr lang="en-US" sz="2000" dirty="0">
                <a:latin typeface="Courier New" charset="0"/>
              </a:rPr>
              <a:t> $9, $11, </a:t>
            </a:r>
            <a:r>
              <a:rPr lang="en-US" sz="2000" dirty="0">
                <a:solidFill>
                  <a:srgbClr val="0000FF"/>
                </a:solidFill>
                <a:latin typeface="Courier New" charset="0"/>
              </a:rPr>
              <a:t>-3</a:t>
            </a:r>
          </a:p>
        </p:txBody>
      </p:sp>
      <p:sp>
        <p:nvSpPr>
          <p:cNvPr id="25604" name="Rectangle 6"/>
          <p:cNvSpPr>
            <a:spLocks noChangeArrowheads="1"/>
          </p:cNvSpPr>
          <p:nvPr/>
        </p:nvSpPr>
        <p:spPr bwMode="auto">
          <a:xfrm>
            <a:off x="1104900" y="6282204"/>
            <a:ext cx="6286500" cy="339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8" tIns="44450" rIns="90488" bIns="44450">
            <a:spAutoFit/>
          </a:bodyPr>
          <a:lstStyle/>
          <a:p>
            <a:pPr marL="233363" indent="-233363">
              <a:lnSpc>
                <a:spcPct val="90000"/>
              </a:lnSpc>
            </a:pPr>
            <a:r>
              <a:rPr lang="ja-JP" altLang="en-US" sz="1800" b="0"/>
              <a:t>“</a:t>
            </a:r>
            <a:r>
              <a:rPr lang="en-US" altLang="ja-JP" sz="1800" b="0" dirty="0"/>
              <a:t>Add the contents of </a:t>
            </a:r>
            <a:r>
              <a:rPr lang="en-US" altLang="ja-JP" sz="1800" b="0" dirty="0" err="1"/>
              <a:t>rs</a:t>
            </a:r>
            <a:r>
              <a:rPr lang="en-US" altLang="ja-JP" sz="1800" b="0" dirty="0"/>
              <a:t> to const; store result in rt</a:t>
            </a:r>
            <a:r>
              <a:rPr lang="ja-JP" altLang="en-US" sz="1800" b="0"/>
              <a:t>”</a:t>
            </a:r>
            <a:endParaRPr lang="en-US" sz="1800" b="0" dirty="0"/>
          </a:p>
        </p:txBody>
      </p:sp>
      <p:grpSp>
        <p:nvGrpSpPr>
          <p:cNvPr id="25605" name="Group 71"/>
          <p:cNvGrpSpPr>
            <a:grpSpLocks/>
          </p:cNvGrpSpPr>
          <p:nvPr/>
        </p:nvGrpSpPr>
        <p:grpSpPr bwMode="auto">
          <a:xfrm>
            <a:off x="463550" y="3081804"/>
            <a:ext cx="2292350" cy="1158875"/>
            <a:chOff x="309" y="1404"/>
            <a:chExt cx="1444" cy="730"/>
          </a:xfrm>
        </p:grpSpPr>
        <p:grpSp>
          <p:nvGrpSpPr>
            <p:cNvPr id="25695" name="Group 72"/>
            <p:cNvGrpSpPr>
              <a:grpSpLocks/>
            </p:cNvGrpSpPr>
            <p:nvPr/>
          </p:nvGrpSpPr>
          <p:grpSpPr bwMode="auto">
            <a:xfrm>
              <a:off x="309" y="1476"/>
              <a:ext cx="1108" cy="658"/>
              <a:chOff x="237" y="1556"/>
              <a:chExt cx="1108" cy="658"/>
            </a:xfrm>
          </p:grpSpPr>
          <p:sp>
            <p:nvSpPr>
              <p:cNvPr id="25697" name="Freeform 73"/>
              <p:cNvSpPr>
                <a:spLocks/>
              </p:cNvSpPr>
              <p:nvPr/>
            </p:nvSpPr>
            <p:spPr bwMode="auto">
              <a:xfrm flipH="1">
                <a:off x="1009" y="1556"/>
                <a:ext cx="336" cy="152"/>
              </a:xfrm>
              <a:custGeom>
                <a:avLst/>
                <a:gdLst>
                  <a:gd name="T0" fmla="*/ 336 w 336"/>
                  <a:gd name="T1" fmla="*/ 144 h 152"/>
                  <a:gd name="T2" fmla="*/ 192 w 336"/>
                  <a:gd name="T3" fmla="*/ 48 h 152"/>
                  <a:gd name="T4" fmla="*/ 192 w 336"/>
                  <a:gd name="T5" fmla="*/ 144 h 152"/>
                  <a:gd name="T6" fmla="*/ 0 w 336"/>
                  <a:gd name="T7" fmla="*/ 0 h 1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36"/>
                  <a:gd name="T13" fmla="*/ 0 h 152"/>
                  <a:gd name="T14" fmla="*/ 336 w 336"/>
                  <a:gd name="T15" fmla="*/ 152 h 1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36" h="152">
                    <a:moveTo>
                      <a:pt x="336" y="144"/>
                    </a:moveTo>
                    <a:cubicBezTo>
                      <a:pt x="276" y="96"/>
                      <a:pt x="216" y="48"/>
                      <a:pt x="192" y="48"/>
                    </a:cubicBezTo>
                    <a:cubicBezTo>
                      <a:pt x="168" y="48"/>
                      <a:pt x="224" y="152"/>
                      <a:pt x="192" y="144"/>
                    </a:cubicBezTo>
                    <a:cubicBezTo>
                      <a:pt x="160" y="136"/>
                      <a:pt x="80" y="68"/>
                      <a:pt x="0" y="0"/>
                    </a:cubicBezTo>
                  </a:path>
                </a:pathLst>
              </a:custGeom>
              <a:noFill/>
              <a:ln w="9525">
                <a:solidFill>
                  <a:srgbClr val="CC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25698" name="Text Box 74"/>
              <p:cNvSpPr txBox="1">
                <a:spLocks noChangeArrowheads="1"/>
              </p:cNvSpPr>
              <p:nvPr/>
            </p:nvSpPr>
            <p:spPr bwMode="auto">
              <a:xfrm>
                <a:off x="237" y="1632"/>
                <a:ext cx="1010" cy="5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rgbClr val="CC0000"/>
                    </a:solidFill>
                  </a:rPr>
                  <a:t>OP = </a:t>
                </a:r>
                <a:r>
                  <a:rPr lang="en-US" sz="1800" dirty="0">
                    <a:solidFill>
                      <a:srgbClr val="0000FF"/>
                    </a:solidFill>
                  </a:rPr>
                  <a:t>0x09</a:t>
                </a:r>
                <a:r>
                  <a:rPr lang="en-US" sz="1800" dirty="0">
                    <a:solidFill>
                      <a:srgbClr val="CC0000"/>
                    </a:solidFill>
                  </a:rPr>
                  <a:t>, dictating </a:t>
                </a:r>
                <a:r>
                  <a:rPr lang="en-US" sz="1800" dirty="0" err="1">
                    <a:solidFill>
                      <a:srgbClr val="CC0000"/>
                    </a:solidFill>
                  </a:rPr>
                  <a:t>addi</a:t>
                </a:r>
                <a:r>
                  <a:rPr lang="en-US" sz="1800" dirty="0" err="1">
                    <a:solidFill>
                      <a:srgbClr val="0000FF"/>
                    </a:solidFill>
                  </a:rPr>
                  <a:t>u</a:t>
                </a:r>
                <a:endParaRPr lang="en-US" sz="1800" dirty="0">
                  <a:solidFill>
                    <a:srgbClr val="0000FF"/>
                  </a:solidFill>
                </a:endParaRPr>
              </a:p>
            </p:txBody>
          </p:sp>
        </p:grpSp>
        <p:sp>
          <p:nvSpPr>
            <p:cNvPr id="25696" name="AutoShape 75"/>
            <p:cNvSpPr>
              <a:spLocks/>
            </p:cNvSpPr>
            <p:nvPr/>
          </p:nvSpPr>
          <p:spPr bwMode="auto">
            <a:xfrm rot="-5400000">
              <a:off x="1438" y="1161"/>
              <a:ext cx="72" cy="558"/>
            </a:xfrm>
            <a:prstGeom prst="leftBrace">
              <a:avLst>
                <a:gd name="adj1" fmla="val 6458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25606" name="AutoShape 77"/>
          <p:cNvSpPr>
            <a:spLocks/>
          </p:cNvSpPr>
          <p:nvPr/>
        </p:nvSpPr>
        <p:spPr bwMode="auto">
          <a:xfrm rot="-5400000">
            <a:off x="3068638" y="2777004"/>
            <a:ext cx="114300" cy="762000"/>
          </a:xfrm>
          <a:prstGeom prst="leftBrace">
            <a:avLst>
              <a:gd name="adj1" fmla="val 55556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grpSp>
        <p:nvGrpSpPr>
          <p:cNvPr id="25607" name="Group 382"/>
          <p:cNvGrpSpPr>
            <a:grpSpLocks/>
          </p:cNvGrpSpPr>
          <p:nvPr/>
        </p:nvGrpSpPr>
        <p:grpSpPr bwMode="auto">
          <a:xfrm>
            <a:off x="2287588" y="3215154"/>
            <a:ext cx="1779587" cy="1036638"/>
            <a:chOff x="1465" y="1476"/>
            <a:chExt cx="1121" cy="653"/>
          </a:xfrm>
        </p:grpSpPr>
        <p:sp>
          <p:nvSpPr>
            <p:cNvPr id="25693" name="Rectangle 78"/>
            <p:cNvSpPr>
              <a:spLocks noChangeArrowheads="1"/>
            </p:cNvSpPr>
            <p:nvPr/>
          </p:nvSpPr>
          <p:spPr bwMode="auto">
            <a:xfrm>
              <a:off x="1465" y="1725"/>
              <a:ext cx="1121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sz="1800">
                  <a:solidFill>
                    <a:srgbClr val="CC0000"/>
                  </a:solidFill>
                </a:rPr>
                <a:t>rs = 11, Reg[11]</a:t>
              </a:r>
              <a:br>
                <a:rPr lang="en-US" sz="1800">
                  <a:solidFill>
                    <a:srgbClr val="CC0000"/>
                  </a:solidFill>
                </a:rPr>
              </a:br>
              <a:r>
                <a:rPr lang="en-US" sz="1800">
                  <a:solidFill>
                    <a:srgbClr val="CC0000"/>
                  </a:solidFill>
                </a:rPr>
                <a:t>source </a:t>
              </a:r>
            </a:p>
          </p:txBody>
        </p:sp>
        <p:sp>
          <p:nvSpPr>
            <p:cNvPr id="25694" name="Line 79"/>
            <p:cNvSpPr>
              <a:spLocks noChangeShapeType="1"/>
            </p:cNvSpPr>
            <p:nvPr/>
          </p:nvSpPr>
          <p:spPr bwMode="auto">
            <a:xfrm flipV="1">
              <a:off x="1948" y="1476"/>
              <a:ext cx="42" cy="25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25608" name="Group 384"/>
          <p:cNvGrpSpPr>
            <a:grpSpLocks/>
          </p:cNvGrpSpPr>
          <p:nvPr/>
        </p:nvGrpSpPr>
        <p:grpSpPr bwMode="auto">
          <a:xfrm>
            <a:off x="3517900" y="3100854"/>
            <a:ext cx="2452688" cy="1123950"/>
            <a:chOff x="2240" y="1404"/>
            <a:chExt cx="1545" cy="708"/>
          </a:xfrm>
        </p:grpSpPr>
        <p:sp>
          <p:nvSpPr>
            <p:cNvPr id="25690" name="Freeform 81"/>
            <p:cNvSpPr>
              <a:spLocks/>
            </p:cNvSpPr>
            <p:nvPr/>
          </p:nvSpPr>
          <p:spPr bwMode="auto">
            <a:xfrm>
              <a:off x="2473" y="1480"/>
              <a:ext cx="711" cy="248"/>
            </a:xfrm>
            <a:custGeom>
              <a:avLst/>
              <a:gdLst>
                <a:gd name="T0" fmla="*/ 712303298 w 265"/>
                <a:gd name="T1" fmla="*/ 30 h 288"/>
                <a:gd name="T2" fmla="*/ 405780753 w 265"/>
                <a:gd name="T3" fmla="*/ 10 h 288"/>
                <a:gd name="T4" fmla="*/ 295246689 w 265"/>
                <a:gd name="T5" fmla="*/ 25 h 288"/>
                <a:gd name="T6" fmla="*/ 0 w 265"/>
                <a:gd name="T7" fmla="*/ 0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5"/>
                <a:gd name="T13" fmla="*/ 0 h 288"/>
                <a:gd name="T14" fmla="*/ 265 w 265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5" h="288">
                  <a:moveTo>
                    <a:pt x="265" y="288"/>
                  </a:moveTo>
                  <a:cubicBezTo>
                    <a:pt x="218" y="192"/>
                    <a:pt x="177" y="105"/>
                    <a:pt x="151" y="96"/>
                  </a:cubicBezTo>
                  <a:cubicBezTo>
                    <a:pt x="125" y="87"/>
                    <a:pt x="135" y="252"/>
                    <a:pt x="110" y="236"/>
                  </a:cubicBezTo>
                  <a:cubicBezTo>
                    <a:pt x="85" y="220"/>
                    <a:pt x="23" y="49"/>
                    <a:pt x="0" y="0"/>
                  </a:cubicBezTo>
                </a:path>
              </a:pathLst>
            </a:cu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25691" name="AutoShape 82"/>
            <p:cNvSpPr>
              <a:spLocks/>
            </p:cNvSpPr>
            <p:nvPr/>
          </p:nvSpPr>
          <p:spPr bwMode="auto">
            <a:xfrm rot="-5400000">
              <a:off x="2444" y="1200"/>
              <a:ext cx="72" cy="480"/>
            </a:xfrm>
            <a:prstGeom prst="leftBrace">
              <a:avLst>
                <a:gd name="adj1" fmla="val 55556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5692" name="Rectangle 85"/>
            <p:cNvSpPr>
              <a:spLocks noChangeArrowheads="1"/>
            </p:cNvSpPr>
            <p:nvPr/>
          </p:nvSpPr>
          <p:spPr bwMode="auto">
            <a:xfrm>
              <a:off x="2738" y="1708"/>
              <a:ext cx="1047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sz="1800">
                  <a:solidFill>
                    <a:srgbClr val="CC0000"/>
                  </a:solidFill>
                </a:rPr>
                <a:t>rt = 9, Reg[9] destination</a:t>
              </a:r>
            </a:p>
          </p:txBody>
        </p:sp>
      </p:grpSp>
      <p:sp>
        <p:nvSpPr>
          <p:cNvPr id="25609" name="Rectangle 86"/>
          <p:cNvSpPr>
            <a:spLocks noChangeArrowheads="1"/>
          </p:cNvSpPr>
          <p:nvPr/>
        </p:nvSpPr>
        <p:spPr bwMode="auto">
          <a:xfrm>
            <a:off x="952500" y="5825004"/>
            <a:ext cx="3902443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 err="1"/>
              <a:t>Reg</a:t>
            </a:r>
            <a:r>
              <a:rPr lang="en-US" sz="1800" dirty="0"/>
              <a:t>[</a:t>
            </a:r>
            <a:r>
              <a:rPr lang="en-US" sz="1800" dirty="0" err="1"/>
              <a:t>rt</a:t>
            </a:r>
            <a:r>
              <a:rPr lang="en-US" sz="1800" dirty="0"/>
              <a:t>] </a:t>
            </a:r>
            <a:r>
              <a:rPr lang="en-US" sz="1800" dirty="0">
                <a:latin typeface="Symbol" charset="0"/>
              </a:rPr>
              <a:t>=</a:t>
            </a:r>
            <a:r>
              <a:rPr lang="en-US" sz="1800" dirty="0"/>
              <a:t>  </a:t>
            </a:r>
            <a:r>
              <a:rPr lang="en-US" sz="1800" dirty="0" err="1"/>
              <a:t>Reg</a:t>
            </a:r>
            <a:r>
              <a:rPr lang="en-US" sz="1800" dirty="0"/>
              <a:t>[</a:t>
            </a:r>
            <a:r>
              <a:rPr lang="en-US" sz="1800" dirty="0" err="1"/>
              <a:t>rs</a:t>
            </a:r>
            <a:r>
              <a:rPr lang="en-US" sz="1800" dirty="0"/>
              <a:t>] + sign-</a:t>
            </a:r>
            <a:r>
              <a:rPr lang="en-US" sz="1800" dirty="0" err="1"/>
              <a:t>ext</a:t>
            </a:r>
            <a:r>
              <a:rPr lang="en-US" sz="1800" dirty="0"/>
              <a:t>(</a:t>
            </a:r>
            <a:r>
              <a:rPr lang="en-US" sz="1800" dirty="0" err="1"/>
              <a:t>imm</a:t>
            </a:r>
            <a:r>
              <a:rPr lang="en-US" sz="1800" dirty="0"/>
              <a:t>)</a:t>
            </a:r>
          </a:p>
        </p:txBody>
      </p:sp>
      <p:grpSp>
        <p:nvGrpSpPr>
          <p:cNvPr id="25611" name="Group 383"/>
          <p:cNvGrpSpPr>
            <a:grpSpLocks/>
          </p:cNvGrpSpPr>
          <p:nvPr/>
        </p:nvGrpSpPr>
        <p:grpSpPr bwMode="auto">
          <a:xfrm>
            <a:off x="4308475" y="3107204"/>
            <a:ext cx="4416425" cy="1703388"/>
            <a:chOff x="2738" y="1408"/>
            <a:chExt cx="2782" cy="1073"/>
          </a:xfrm>
        </p:grpSpPr>
        <p:sp>
          <p:nvSpPr>
            <p:cNvPr id="25687" name="AutoShape 83"/>
            <p:cNvSpPr>
              <a:spLocks/>
            </p:cNvSpPr>
            <p:nvPr/>
          </p:nvSpPr>
          <p:spPr bwMode="auto">
            <a:xfrm rot="-5400000">
              <a:off x="3472" y="674"/>
              <a:ext cx="68" cy="1536"/>
            </a:xfrm>
            <a:prstGeom prst="leftBrace">
              <a:avLst>
                <a:gd name="adj1" fmla="val 188235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5688" name="Freeform 84"/>
            <p:cNvSpPr>
              <a:spLocks/>
            </p:cNvSpPr>
            <p:nvPr/>
          </p:nvSpPr>
          <p:spPr bwMode="auto">
            <a:xfrm>
              <a:off x="3548" y="1496"/>
              <a:ext cx="726" cy="288"/>
            </a:xfrm>
            <a:custGeom>
              <a:avLst/>
              <a:gdLst>
                <a:gd name="T0" fmla="*/ 857502 w 438"/>
                <a:gd name="T1" fmla="*/ 288 h 288"/>
                <a:gd name="T2" fmla="*/ 489057 w 438"/>
                <a:gd name="T3" fmla="*/ 96 h 288"/>
                <a:gd name="T4" fmla="*/ 344883 w 438"/>
                <a:gd name="T5" fmla="*/ 161 h 288"/>
                <a:gd name="T6" fmla="*/ 0 w 438"/>
                <a:gd name="T7" fmla="*/ 0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38"/>
                <a:gd name="T13" fmla="*/ 0 h 288"/>
                <a:gd name="T14" fmla="*/ 438 w 438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38" h="288">
                  <a:moveTo>
                    <a:pt x="438" y="288"/>
                  </a:moveTo>
                  <a:cubicBezTo>
                    <a:pt x="360" y="192"/>
                    <a:pt x="294" y="117"/>
                    <a:pt x="250" y="96"/>
                  </a:cubicBezTo>
                  <a:cubicBezTo>
                    <a:pt x="206" y="75"/>
                    <a:pt x="218" y="177"/>
                    <a:pt x="176" y="161"/>
                  </a:cubicBezTo>
                  <a:cubicBezTo>
                    <a:pt x="134" y="145"/>
                    <a:pt x="37" y="34"/>
                    <a:pt x="0" y="0"/>
                  </a:cubicBezTo>
                </a:path>
              </a:pathLst>
            </a:cu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25689" name="Rectangle 236"/>
            <p:cNvSpPr>
              <a:spLocks noChangeArrowheads="1"/>
            </p:cNvSpPr>
            <p:nvPr/>
          </p:nvSpPr>
          <p:spPr bwMode="auto">
            <a:xfrm>
              <a:off x="4028" y="1725"/>
              <a:ext cx="1492" cy="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sz="1800" dirty="0">
                  <a:solidFill>
                    <a:srgbClr val="CC0000"/>
                  </a:solidFill>
                </a:rPr>
                <a:t>constant field, indicating -3 as second operand</a:t>
              </a:r>
            </a:p>
            <a:p>
              <a:pPr algn="ctr"/>
              <a:r>
                <a:rPr lang="en-US" sz="1800" dirty="0">
                  <a:solidFill>
                    <a:srgbClr val="CC0000"/>
                  </a:solidFill>
                </a:rPr>
                <a:t>(sign-extended!)</a:t>
              </a:r>
            </a:p>
          </p:txBody>
        </p:sp>
      </p:grpSp>
      <p:sp>
        <p:nvSpPr>
          <p:cNvPr id="25612" name="Rectangle 309"/>
          <p:cNvSpPr>
            <a:spLocks noChangeArrowheads="1"/>
          </p:cNvSpPr>
          <p:nvPr/>
        </p:nvSpPr>
        <p:spPr bwMode="auto">
          <a:xfrm>
            <a:off x="647700" y="5418604"/>
            <a:ext cx="2622550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 err="1">
                <a:latin typeface="Courier New" charset="0"/>
              </a:rPr>
              <a:t>addi</a:t>
            </a:r>
            <a:r>
              <a:rPr lang="en-US" sz="1800" dirty="0" err="1">
                <a:solidFill>
                  <a:srgbClr val="0000FF"/>
                </a:solidFill>
                <a:latin typeface="Courier New" charset="0"/>
              </a:rPr>
              <a:t>u</a:t>
            </a:r>
            <a:r>
              <a:rPr lang="en-US" sz="1800" dirty="0">
                <a:latin typeface="Courier New" charset="0"/>
              </a:rPr>
              <a:t> </a:t>
            </a:r>
            <a:r>
              <a:rPr lang="en-US" sz="1800" dirty="0" err="1">
                <a:latin typeface="Courier New" charset="0"/>
              </a:rPr>
              <a:t>rt</a:t>
            </a:r>
            <a:r>
              <a:rPr lang="en-US" sz="1800" dirty="0">
                <a:latin typeface="Courier New" charset="0"/>
              </a:rPr>
              <a:t>, </a:t>
            </a:r>
            <a:r>
              <a:rPr lang="en-US" sz="1800" dirty="0" err="1">
                <a:latin typeface="Courier New" charset="0"/>
              </a:rPr>
              <a:t>rs</a:t>
            </a:r>
            <a:r>
              <a:rPr lang="en-US" sz="1800" dirty="0">
                <a:latin typeface="Courier New" charset="0"/>
              </a:rPr>
              <a:t>, </a:t>
            </a:r>
            <a:r>
              <a:rPr lang="en-US" sz="1800" dirty="0" err="1">
                <a:latin typeface="Courier New" charset="0"/>
              </a:rPr>
              <a:t>imm</a:t>
            </a:r>
            <a:r>
              <a:rPr lang="en-US" sz="2000" dirty="0"/>
              <a:t>:</a:t>
            </a:r>
          </a:p>
        </p:txBody>
      </p:sp>
      <p:grpSp>
        <p:nvGrpSpPr>
          <p:cNvPr id="25613" name="Group 310"/>
          <p:cNvGrpSpPr>
            <a:grpSpLocks/>
          </p:cNvGrpSpPr>
          <p:nvPr/>
        </p:nvGrpSpPr>
        <p:grpSpPr bwMode="auto">
          <a:xfrm>
            <a:off x="1714500" y="2624604"/>
            <a:ext cx="5181600" cy="609600"/>
            <a:chOff x="1632" y="3600"/>
            <a:chExt cx="3264" cy="384"/>
          </a:xfrm>
        </p:grpSpPr>
        <p:sp>
          <p:nvSpPr>
            <p:cNvPr id="25616" name="Rectangle 311"/>
            <p:cNvSpPr>
              <a:spLocks noChangeArrowheads="1"/>
            </p:cNvSpPr>
            <p:nvPr/>
          </p:nvSpPr>
          <p:spPr bwMode="auto">
            <a:xfrm>
              <a:off x="1632" y="3600"/>
              <a:ext cx="3264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5617" name="Group 312"/>
            <p:cNvGrpSpPr>
              <a:grpSpLocks/>
            </p:cNvGrpSpPr>
            <p:nvPr/>
          </p:nvGrpSpPr>
          <p:grpSpPr bwMode="auto">
            <a:xfrm>
              <a:off x="1728" y="3696"/>
              <a:ext cx="3072" cy="192"/>
              <a:chOff x="1728" y="1728"/>
              <a:chExt cx="3072" cy="192"/>
            </a:xfrm>
          </p:grpSpPr>
          <p:grpSp>
            <p:nvGrpSpPr>
              <p:cNvPr id="25650" name="Group 313"/>
              <p:cNvGrpSpPr>
                <a:grpSpLocks/>
              </p:cNvGrpSpPr>
              <p:nvPr/>
            </p:nvGrpSpPr>
            <p:grpSpPr bwMode="auto">
              <a:xfrm>
                <a:off x="1728" y="1728"/>
                <a:ext cx="3072" cy="192"/>
                <a:chOff x="1728" y="288"/>
                <a:chExt cx="3072" cy="192"/>
              </a:xfrm>
            </p:grpSpPr>
            <p:grpSp>
              <p:nvGrpSpPr>
                <p:cNvPr id="25654" name="Group 314"/>
                <p:cNvGrpSpPr>
                  <a:grpSpLocks/>
                </p:cNvGrpSpPr>
                <p:nvPr/>
              </p:nvGrpSpPr>
              <p:grpSpPr bwMode="auto">
                <a:xfrm>
                  <a:off x="1824" y="432"/>
                  <a:ext cx="2880" cy="48"/>
                  <a:chOff x="1968" y="1776"/>
                  <a:chExt cx="2880" cy="192"/>
                </a:xfrm>
              </p:grpSpPr>
              <p:sp>
                <p:nvSpPr>
                  <p:cNvPr id="25656" name="Line 31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196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57" name="Line 31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06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58" name="Line 31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16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59" name="Line 31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25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0" name="Line 31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35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1" name="Line 32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44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2" name="Line 32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54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3" name="Line 32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64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4" name="Line 32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73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5" name="Line 32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83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6" name="Line 32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92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7" name="Line 32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02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8" name="Line 32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12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9" name="Line 32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21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0" name="Line 32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31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1" name="Line 33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40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2" name="Line 33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50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3" name="Line 33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60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4" name="Line 33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69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5" name="Line 33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79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6" name="Line 33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88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7" name="Line 33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98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8" name="Line 33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08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9" name="Line 33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17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0" name="Line 33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27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1" name="Line 34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36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2" name="Line 34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46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3" name="Line 34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56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4" name="Line 34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65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5" name="Line 34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75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6" name="Line 34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84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5655" name="Rectangle 346"/>
                <p:cNvSpPr>
                  <a:spLocks noChangeArrowheads="1"/>
                </p:cNvSpPr>
                <p:nvPr/>
              </p:nvSpPr>
              <p:spPr bwMode="auto">
                <a:xfrm>
                  <a:off x="1728" y="288"/>
                  <a:ext cx="3072" cy="19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5651" name="Line 347"/>
              <p:cNvSpPr>
                <a:spLocks noChangeShapeType="1"/>
              </p:cNvSpPr>
              <p:nvPr/>
            </p:nvSpPr>
            <p:spPr bwMode="auto">
              <a:xfrm>
                <a:off x="2304" y="172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52" name="Line 348"/>
              <p:cNvSpPr>
                <a:spLocks noChangeShapeType="1"/>
              </p:cNvSpPr>
              <p:nvPr/>
            </p:nvSpPr>
            <p:spPr bwMode="auto">
              <a:xfrm>
                <a:off x="2784" y="172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53" name="Line 349"/>
              <p:cNvSpPr>
                <a:spLocks noChangeShapeType="1"/>
              </p:cNvSpPr>
              <p:nvPr/>
            </p:nvSpPr>
            <p:spPr bwMode="auto">
              <a:xfrm>
                <a:off x="3264" y="172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5618" name="Text Box 350"/>
            <p:cNvSpPr txBox="1">
              <a:spLocks noChangeArrowheads="1"/>
            </p:cNvSpPr>
            <p:nvPr/>
          </p:nvSpPr>
          <p:spPr bwMode="auto">
            <a:xfrm>
              <a:off x="1680" y="3696"/>
              <a:ext cx="187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19" name="Text Box 351"/>
            <p:cNvSpPr txBox="1">
              <a:spLocks noChangeArrowheads="1"/>
            </p:cNvSpPr>
            <p:nvPr/>
          </p:nvSpPr>
          <p:spPr bwMode="auto">
            <a:xfrm>
              <a:off x="1776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20" name="Text Box 352"/>
            <p:cNvSpPr txBox="1">
              <a:spLocks noChangeArrowheads="1"/>
            </p:cNvSpPr>
            <p:nvPr/>
          </p:nvSpPr>
          <p:spPr bwMode="auto">
            <a:xfrm>
              <a:off x="1890" y="3696"/>
              <a:ext cx="15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 dirty="0"/>
                <a:t>1</a:t>
              </a:r>
            </a:p>
          </p:txBody>
        </p:sp>
        <p:sp>
          <p:nvSpPr>
            <p:cNvPr id="25621" name="Text Box 353"/>
            <p:cNvSpPr txBox="1">
              <a:spLocks noChangeArrowheads="1"/>
            </p:cNvSpPr>
            <p:nvPr/>
          </p:nvSpPr>
          <p:spPr bwMode="auto">
            <a:xfrm>
              <a:off x="1968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22" name="Text Box 354"/>
            <p:cNvSpPr txBox="1">
              <a:spLocks noChangeArrowheads="1"/>
            </p:cNvSpPr>
            <p:nvPr/>
          </p:nvSpPr>
          <p:spPr bwMode="auto">
            <a:xfrm>
              <a:off x="2064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23" name="Text Box 355"/>
            <p:cNvSpPr txBox="1">
              <a:spLocks noChangeArrowheads="1"/>
            </p:cNvSpPr>
            <p:nvPr/>
          </p:nvSpPr>
          <p:spPr bwMode="auto">
            <a:xfrm>
              <a:off x="2160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1</a:t>
              </a:r>
            </a:p>
          </p:txBody>
        </p:sp>
        <p:sp>
          <p:nvSpPr>
            <p:cNvPr id="25624" name="Text Box 356"/>
            <p:cNvSpPr txBox="1">
              <a:spLocks noChangeArrowheads="1"/>
            </p:cNvSpPr>
            <p:nvPr/>
          </p:nvSpPr>
          <p:spPr bwMode="auto">
            <a:xfrm>
              <a:off x="2256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25" name="Text Box 357"/>
            <p:cNvSpPr txBox="1">
              <a:spLocks noChangeArrowheads="1"/>
            </p:cNvSpPr>
            <p:nvPr/>
          </p:nvSpPr>
          <p:spPr bwMode="auto">
            <a:xfrm>
              <a:off x="2370" y="3696"/>
              <a:ext cx="15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26" name="Text Box 358"/>
            <p:cNvSpPr txBox="1">
              <a:spLocks noChangeArrowheads="1"/>
            </p:cNvSpPr>
            <p:nvPr/>
          </p:nvSpPr>
          <p:spPr bwMode="auto">
            <a:xfrm>
              <a:off x="2448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27" name="Text Box 359"/>
            <p:cNvSpPr txBox="1">
              <a:spLocks noChangeArrowheads="1"/>
            </p:cNvSpPr>
            <p:nvPr/>
          </p:nvSpPr>
          <p:spPr bwMode="auto">
            <a:xfrm>
              <a:off x="256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28" name="Text Box 360"/>
            <p:cNvSpPr txBox="1">
              <a:spLocks noChangeArrowheads="1"/>
            </p:cNvSpPr>
            <p:nvPr/>
          </p:nvSpPr>
          <p:spPr bwMode="auto">
            <a:xfrm>
              <a:off x="265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29" name="Text Box 361"/>
            <p:cNvSpPr txBox="1">
              <a:spLocks noChangeArrowheads="1"/>
            </p:cNvSpPr>
            <p:nvPr/>
          </p:nvSpPr>
          <p:spPr bwMode="auto">
            <a:xfrm>
              <a:off x="2736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30" name="Text Box 362"/>
            <p:cNvSpPr txBox="1">
              <a:spLocks noChangeArrowheads="1"/>
            </p:cNvSpPr>
            <p:nvPr/>
          </p:nvSpPr>
          <p:spPr bwMode="auto">
            <a:xfrm>
              <a:off x="2850" y="3696"/>
              <a:ext cx="15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1" name="Text Box 363"/>
            <p:cNvSpPr txBox="1">
              <a:spLocks noChangeArrowheads="1"/>
            </p:cNvSpPr>
            <p:nvPr/>
          </p:nvSpPr>
          <p:spPr bwMode="auto">
            <a:xfrm>
              <a:off x="2928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32" name="Text Box 364"/>
            <p:cNvSpPr txBox="1">
              <a:spLocks noChangeArrowheads="1"/>
            </p:cNvSpPr>
            <p:nvPr/>
          </p:nvSpPr>
          <p:spPr bwMode="auto">
            <a:xfrm>
              <a:off x="3024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33" name="Text Box 365"/>
            <p:cNvSpPr txBox="1">
              <a:spLocks noChangeArrowheads="1"/>
            </p:cNvSpPr>
            <p:nvPr/>
          </p:nvSpPr>
          <p:spPr bwMode="auto">
            <a:xfrm>
              <a:off x="313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4" name="Text Box 366"/>
            <p:cNvSpPr txBox="1">
              <a:spLocks noChangeArrowheads="1"/>
            </p:cNvSpPr>
            <p:nvPr/>
          </p:nvSpPr>
          <p:spPr bwMode="auto">
            <a:xfrm>
              <a:off x="323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5" name="Text Box 367"/>
            <p:cNvSpPr txBox="1">
              <a:spLocks noChangeArrowheads="1"/>
            </p:cNvSpPr>
            <p:nvPr/>
          </p:nvSpPr>
          <p:spPr bwMode="auto">
            <a:xfrm>
              <a:off x="3329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6" name="Text Box 368"/>
            <p:cNvSpPr txBox="1">
              <a:spLocks noChangeArrowheads="1"/>
            </p:cNvSpPr>
            <p:nvPr/>
          </p:nvSpPr>
          <p:spPr bwMode="auto">
            <a:xfrm>
              <a:off x="3425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7" name="Text Box 369"/>
            <p:cNvSpPr txBox="1">
              <a:spLocks noChangeArrowheads="1"/>
            </p:cNvSpPr>
            <p:nvPr/>
          </p:nvSpPr>
          <p:spPr bwMode="auto">
            <a:xfrm>
              <a:off x="352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8" name="Text Box 370"/>
            <p:cNvSpPr txBox="1">
              <a:spLocks noChangeArrowheads="1"/>
            </p:cNvSpPr>
            <p:nvPr/>
          </p:nvSpPr>
          <p:spPr bwMode="auto">
            <a:xfrm>
              <a:off x="361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9" name="Text Box 371"/>
            <p:cNvSpPr txBox="1">
              <a:spLocks noChangeArrowheads="1"/>
            </p:cNvSpPr>
            <p:nvPr/>
          </p:nvSpPr>
          <p:spPr bwMode="auto">
            <a:xfrm>
              <a:off x="371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0" name="Text Box 372"/>
            <p:cNvSpPr txBox="1">
              <a:spLocks noChangeArrowheads="1"/>
            </p:cNvSpPr>
            <p:nvPr/>
          </p:nvSpPr>
          <p:spPr bwMode="auto">
            <a:xfrm>
              <a:off x="3809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1" name="Text Box 373"/>
            <p:cNvSpPr txBox="1">
              <a:spLocks noChangeArrowheads="1"/>
            </p:cNvSpPr>
            <p:nvPr/>
          </p:nvSpPr>
          <p:spPr bwMode="auto">
            <a:xfrm>
              <a:off x="3905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2" name="Text Box 374"/>
            <p:cNvSpPr txBox="1">
              <a:spLocks noChangeArrowheads="1"/>
            </p:cNvSpPr>
            <p:nvPr/>
          </p:nvSpPr>
          <p:spPr bwMode="auto">
            <a:xfrm>
              <a:off x="400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3" name="Text Box 375"/>
            <p:cNvSpPr txBox="1">
              <a:spLocks noChangeArrowheads="1"/>
            </p:cNvSpPr>
            <p:nvPr/>
          </p:nvSpPr>
          <p:spPr bwMode="auto">
            <a:xfrm>
              <a:off x="409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4" name="Text Box 376"/>
            <p:cNvSpPr txBox="1">
              <a:spLocks noChangeArrowheads="1"/>
            </p:cNvSpPr>
            <p:nvPr/>
          </p:nvSpPr>
          <p:spPr bwMode="auto">
            <a:xfrm>
              <a:off x="419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5" name="Text Box 377"/>
            <p:cNvSpPr txBox="1">
              <a:spLocks noChangeArrowheads="1"/>
            </p:cNvSpPr>
            <p:nvPr/>
          </p:nvSpPr>
          <p:spPr bwMode="auto">
            <a:xfrm>
              <a:off x="4289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6" name="Text Box 378"/>
            <p:cNvSpPr txBox="1">
              <a:spLocks noChangeArrowheads="1"/>
            </p:cNvSpPr>
            <p:nvPr/>
          </p:nvSpPr>
          <p:spPr bwMode="auto">
            <a:xfrm>
              <a:off x="4385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7" name="Text Box 379"/>
            <p:cNvSpPr txBox="1">
              <a:spLocks noChangeArrowheads="1"/>
            </p:cNvSpPr>
            <p:nvPr/>
          </p:nvSpPr>
          <p:spPr bwMode="auto">
            <a:xfrm>
              <a:off x="448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8" name="Text Box 380"/>
            <p:cNvSpPr txBox="1">
              <a:spLocks noChangeArrowheads="1"/>
            </p:cNvSpPr>
            <p:nvPr/>
          </p:nvSpPr>
          <p:spPr bwMode="auto">
            <a:xfrm>
              <a:off x="4560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49" name="Text Box 381"/>
            <p:cNvSpPr txBox="1">
              <a:spLocks noChangeArrowheads="1"/>
            </p:cNvSpPr>
            <p:nvPr/>
          </p:nvSpPr>
          <p:spPr bwMode="auto">
            <a:xfrm>
              <a:off x="467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</p:grpSp>
      <p:sp>
        <p:nvSpPr>
          <p:cNvPr id="25614" name="Text Box 403"/>
          <p:cNvSpPr txBox="1">
            <a:spLocks noChangeArrowheads="1"/>
          </p:cNvSpPr>
          <p:nvPr/>
        </p:nvSpPr>
        <p:spPr bwMode="auto">
          <a:xfrm>
            <a:off x="1030288" y="2729379"/>
            <a:ext cx="83661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2000"/>
              <a:t>I-type: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  <a:t>ORI: Unsigned Constants</a:t>
            </a:r>
          </a:p>
        </p:txBody>
      </p:sp>
      <p:sp>
        <p:nvSpPr>
          <p:cNvPr id="25615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F8056C19-E655-EF40-869F-EE43D44871B7}" type="slidenum">
              <a:rPr lang="en-US" sz="1400">
                <a:latin typeface="Arial Narrow" charset="0"/>
              </a:rPr>
              <a:pPr/>
              <a:t>16</a:t>
            </a:fld>
            <a:endParaRPr lang="en-US" sz="1400">
              <a:latin typeface="Arial Narrow" charset="0"/>
            </a:endParaRPr>
          </a:p>
        </p:txBody>
      </p:sp>
      <p:sp>
        <p:nvSpPr>
          <p:cNvPr id="25602" name="Rectangle 3"/>
          <p:cNvSpPr>
            <a:spLocks noChangeArrowheads="1"/>
          </p:cNvSpPr>
          <p:nvPr/>
        </p:nvSpPr>
        <p:spPr bwMode="auto">
          <a:xfrm>
            <a:off x="304800" y="1109663"/>
            <a:ext cx="9063480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CC0000"/>
                </a:solidFill>
              </a:rPr>
              <a:t>ori</a:t>
            </a:r>
            <a:r>
              <a:rPr lang="en-US" dirty="0">
                <a:solidFill>
                  <a:srgbClr val="CC0000"/>
                </a:solidFill>
              </a:rPr>
              <a:t> instruction: bitwise OR’s register to </a:t>
            </a:r>
            <a:r>
              <a:rPr lang="en-US" dirty="0">
                <a:solidFill>
                  <a:srgbClr val="0000FF"/>
                </a:solidFill>
              </a:rPr>
              <a:t>un</a:t>
            </a:r>
            <a:r>
              <a:rPr lang="en-US" dirty="0">
                <a:solidFill>
                  <a:srgbClr val="CC0000"/>
                </a:solidFill>
              </a:rPr>
              <a:t>signed-constant:</a:t>
            </a:r>
          </a:p>
        </p:txBody>
      </p:sp>
      <p:sp>
        <p:nvSpPr>
          <p:cNvPr id="25603" name="Rectangle 5"/>
          <p:cNvSpPr>
            <a:spLocks noChangeArrowheads="1"/>
          </p:cNvSpPr>
          <p:nvPr/>
        </p:nvSpPr>
        <p:spPr bwMode="auto">
          <a:xfrm>
            <a:off x="663575" y="3952875"/>
            <a:ext cx="7794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Symbolic version:  </a:t>
            </a:r>
            <a:r>
              <a:rPr lang="en-US" sz="2000" dirty="0" err="1"/>
              <a:t>ori</a:t>
            </a:r>
            <a:r>
              <a:rPr lang="en-US" sz="2000" dirty="0"/>
              <a:t> </a:t>
            </a:r>
            <a:r>
              <a:rPr lang="en-US" sz="2000" dirty="0">
                <a:latin typeface="Courier New" charset="0"/>
              </a:rPr>
              <a:t> $9, $11, </a:t>
            </a:r>
            <a:r>
              <a:rPr lang="en-US" sz="2000" dirty="0">
                <a:solidFill>
                  <a:srgbClr val="0000FF"/>
                </a:solidFill>
                <a:latin typeface="Courier New" charset="0"/>
              </a:rPr>
              <a:t>65533</a:t>
            </a:r>
          </a:p>
        </p:txBody>
      </p:sp>
      <p:sp>
        <p:nvSpPr>
          <p:cNvPr id="25604" name="Rectangle 6"/>
          <p:cNvSpPr>
            <a:spLocks noChangeArrowheads="1"/>
          </p:cNvSpPr>
          <p:nvPr/>
        </p:nvSpPr>
        <p:spPr bwMode="auto">
          <a:xfrm>
            <a:off x="1143000" y="5638800"/>
            <a:ext cx="3421063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/>
          <a:p>
            <a:pPr marL="233363" indent="-233363">
              <a:lnSpc>
                <a:spcPct val="90000"/>
              </a:lnSpc>
            </a:pPr>
            <a:r>
              <a:rPr lang="ja-JP" altLang="en-US" sz="1800" dirty="0"/>
              <a:t>“</a:t>
            </a:r>
            <a:r>
              <a:rPr lang="en-US" altLang="ja-JP" sz="1800" dirty="0"/>
              <a:t>OR the contents of </a:t>
            </a:r>
            <a:r>
              <a:rPr lang="en-US" altLang="ja-JP" sz="1800" dirty="0" err="1"/>
              <a:t>rs</a:t>
            </a:r>
            <a:r>
              <a:rPr lang="en-US" altLang="ja-JP" sz="1800" dirty="0"/>
              <a:t> to </a:t>
            </a:r>
            <a:r>
              <a:rPr lang="en-US" altLang="ja-JP" sz="1800" dirty="0" err="1"/>
              <a:t>const</a:t>
            </a:r>
            <a:r>
              <a:rPr lang="en-US" altLang="ja-JP" sz="1800" dirty="0"/>
              <a:t>; store result in </a:t>
            </a:r>
            <a:r>
              <a:rPr lang="en-US" altLang="ja-JP" sz="1800" dirty="0" err="1"/>
              <a:t>rt</a:t>
            </a:r>
            <a:r>
              <a:rPr lang="ja-JP" altLang="en-US" sz="1800" dirty="0"/>
              <a:t>”</a:t>
            </a:r>
            <a:endParaRPr lang="en-US" sz="1800" dirty="0"/>
          </a:p>
        </p:txBody>
      </p:sp>
      <p:grpSp>
        <p:nvGrpSpPr>
          <p:cNvPr id="25605" name="Group 71"/>
          <p:cNvGrpSpPr>
            <a:grpSpLocks/>
          </p:cNvGrpSpPr>
          <p:nvPr/>
        </p:nvGrpSpPr>
        <p:grpSpPr bwMode="auto">
          <a:xfrm>
            <a:off x="501650" y="2209801"/>
            <a:ext cx="2292350" cy="881063"/>
            <a:chOff x="309" y="1404"/>
            <a:chExt cx="1444" cy="555"/>
          </a:xfrm>
        </p:grpSpPr>
        <p:grpSp>
          <p:nvGrpSpPr>
            <p:cNvPr id="25695" name="Group 72"/>
            <p:cNvGrpSpPr>
              <a:grpSpLocks/>
            </p:cNvGrpSpPr>
            <p:nvPr/>
          </p:nvGrpSpPr>
          <p:grpSpPr bwMode="auto">
            <a:xfrm>
              <a:off x="309" y="1476"/>
              <a:ext cx="1108" cy="483"/>
              <a:chOff x="237" y="1556"/>
              <a:chExt cx="1108" cy="483"/>
            </a:xfrm>
          </p:grpSpPr>
          <p:sp>
            <p:nvSpPr>
              <p:cNvPr id="25697" name="Freeform 73"/>
              <p:cNvSpPr>
                <a:spLocks/>
              </p:cNvSpPr>
              <p:nvPr/>
            </p:nvSpPr>
            <p:spPr bwMode="auto">
              <a:xfrm flipH="1">
                <a:off x="1009" y="1556"/>
                <a:ext cx="336" cy="152"/>
              </a:xfrm>
              <a:custGeom>
                <a:avLst/>
                <a:gdLst>
                  <a:gd name="T0" fmla="*/ 336 w 336"/>
                  <a:gd name="T1" fmla="*/ 144 h 152"/>
                  <a:gd name="T2" fmla="*/ 192 w 336"/>
                  <a:gd name="T3" fmla="*/ 48 h 152"/>
                  <a:gd name="T4" fmla="*/ 192 w 336"/>
                  <a:gd name="T5" fmla="*/ 144 h 152"/>
                  <a:gd name="T6" fmla="*/ 0 w 336"/>
                  <a:gd name="T7" fmla="*/ 0 h 1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36"/>
                  <a:gd name="T13" fmla="*/ 0 h 152"/>
                  <a:gd name="T14" fmla="*/ 336 w 336"/>
                  <a:gd name="T15" fmla="*/ 152 h 1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36" h="152">
                    <a:moveTo>
                      <a:pt x="336" y="144"/>
                    </a:moveTo>
                    <a:cubicBezTo>
                      <a:pt x="276" y="96"/>
                      <a:pt x="216" y="48"/>
                      <a:pt x="192" y="48"/>
                    </a:cubicBezTo>
                    <a:cubicBezTo>
                      <a:pt x="168" y="48"/>
                      <a:pt x="224" y="152"/>
                      <a:pt x="192" y="144"/>
                    </a:cubicBezTo>
                    <a:cubicBezTo>
                      <a:pt x="160" y="136"/>
                      <a:pt x="80" y="68"/>
                      <a:pt x="0" y="0"/>
                    </a:cubicBezTo>
                  </a:path>
                </a:pathLst>
              </a:custGeom>
              <a:noFill/>
              <a:ln w="9525">
                <a:solidFill>
                  <a:srgbClr val="CC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25698" name="Text Box 74"/>
              <p:cNvSpPr txBox="1">
                <a:spLocks noChangeArrowheads="1"/>
              </p:cNvSpPr>
              <p:nvPr/>
            </p:nvSpPr>
            <p:spPr bwMode="auto">
              <a:xfrm>
                <a:off x="237" y="1632"/>
                <a:ext cx="1010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rgbClr val="CC0000"/>
                    </a:solidFill>
                  </a:rPr>
                  <a:t>OP = </a:t>
                </a:r>
                <a:r>
                  <a:rPr lang="en-US" sz="1800" dirty="0">
                    <a:solidFill>
                      <a:srgbClr val="0000FF"/>
                    </a:solidFill>
                  </a:rPr>
                  <a:t>0x0d</a:t>
                </a:r>
                <a:r>
                  <a:rPr lang="en-US" sz="1800" dirty="0">
                    <a:solidFill>
                      <a:srgbClr val="CC0000"/>
                    </a:solidFill>
                  </a:rPr>
                  <a:t>, dictating </a:t>
                </a:r>
                <a:r>
                  <a:rPr lang="en-US" sz="1800" dirty="0" err="1">
                    <a:solidFill>
                      <a:srgbClr val="CC0000"/>
                    </a:solidFill>
                  </a:rPr>
                  <a:t>ori</a:t>
                </a:r>
                <a:endParaRPr lang="en-US" sz="1800" dirty="0">
                  <a:solidFill>
                    <a:srgbClr val="0000FF"/>
                  </a:solidFill>
                </a:endParaRPr>
              </a:p>
            </p:txBody>
          </p:sp>
        </p:grpSp>
        <p:sp>
          <p:nvSpPr>
            <p:cNvPr id="25696" name="AutoShape 75"/>
            <p:cNvSpPr>
              <a:spLocks/>
            </p:cNvSpPr>
            <p:nvPr/>
          </p:nvSpPr>
          <p:spPr bwMode="auto">
            <a:xfrm rot="-5400000">
              <a:off x="1438" y="1161"/>
              <a:ext cx="72" cy="558"/>
            </a:xfrm>
            <a:prstGeom prst="leftBrace">
              <a:avLst>
                <a:gd name="adj1" fmla="val 6458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25606" name="AutoShape 77"/>
          <p:cNvSpPr>
            <a:spLocks/>
          </p:cNvSpPr>
          <p:nvPr/>
        </p:nvSpPr>
        <p:spPr bwMode="auto">
          <a:xfrm rot="-5400000">
            <a:off x="3106738" y="1905000"/>
            <a:ext cx="114300" cy="762000"/>
          </a:xfrm>
          <a:prstGeom prst="leftBrace">
            <a:avLst>
              <a:gd name="adj1" fmla="val 55556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grpSp>
        <p:nvGrpSpPr>
          <p:cNvPr id="25607" name="Group 382"/>
          <p:cNvGrpSpPr>
            <a:grpSpLocks/>
          </p:cNvGrpSpPr>
          <p:nvPr/>
        </p:nvGrpSpPr>
        <p:grpSpPr bwMode="auto">
          <a:xfrm>
            <a:off x="2325688" y="2343150"/>
            <a:ext cx="1779587" cy="1036638"/>
            <a:chOff x="1465" y="1476"/>
            <a:chExt cx="1121" cy="653"/>
          </a:xfrm>
        </p:grpSpPr>
        <p:sp>
          <p:nvSpPr>
            <p:cNvPr id="25693" name="Rectangle 78"/>
            <p:cNvSpPr>
              <a:spLocks noChangeArrowheads="1"/>
            </p:cNvSpPr>
            <p:nvPr/>
          </p:nvSpPr>
          <p:spPr bwMode="auto">
            <a:xfrm>
              <a:off x="1465" y="1725"/>
              <a:ext cx="1121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sz="1800">
                  <a:solidFill>
                    <a:srgbClr val="CC0000"/>
                  </a:solidFill>
                </a:rPr>
                <a:t>rs = 11, Reg[11]</a:t>
              </a:r>
              <a:br>
                <a:rPr lang="en-US" sz="1800">
                  <a:solidFill>
                    <a:srgbClr val="CC0000"/>
                  </a:solidFill>
                </a:rPr>
              </a:br>
              <a:r>
                <a:rPr lang="en-US" sz="1800">
                  <a:solidFill>
                    <a:srgbClr val="CC0000"/>
                  </a:solidFill>
                </a:rPr>
                <a:t>source </a:t>
              </a:r>
            </a:p>
          </p:txBody>
        </p:sp>
        <p:sp>
          <p:nvSpPr>
            <p:cNvPr id="25694" name="Line 79"/>
            <p:cNvSpPr>
              <a:spLocks noChangeShapeType="1"/>
            </p:cNvSpPr>
            <p:nvPr/>
          </p:nvSpPr>
          <p:spPr bwMode="auto">
            <a:xfrm flipV="1">
              <a:off x="1948" y="1476"/>
              <a:ext cx="42" cy="25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25608" name="Group 384"/>
          <p:cNvGrpSpPr>
            <a:grpSpLocks/>
          </p:cNvGrpSpPr>
          <p:nvPr/>
        </p:nvGrpSpPr>
        <p:grpSpPr bwMode="auto">
          <a:xfrm>
            <a:off x="3556000" y="2228850"/>
            <a:ext cx="2452688" cy="1123950"/>
            <a:chOff x="2240" y="1404"/>
            <a:chExt cx="1545" cy="708"/>
          </a:xfrm>
        </p:grpSpPr>
        <p:sp>
          <p:nvSpPr>
            <p:cNvPr id="25690" name="Freeform 81"/>
            <p:cNvSpPr>
              <a:spLocks/>
            </p:cNvSpPr>
            <p:nvPr/>
          </p:nvSpPr>
          <p:spPr bwMode="auto">
            <a:xfrm>
              <a:off x="2473" y="1480"/>
              <a:ext cx="711" cy="248"/>
            </a:xfrm>
            <a:custGeom>
              <a:avLst/>
              <a:gdLst>
                <a:gd name="T0" fmla="*/ 712303298 w 265"/>
                <a:gd name="T1" fmla="*/ 30 h 288"/>
                <a:gd name="T2" fmla="*/ 405780753 w 265"/>
                <a:gd name="T3" fmla="*/ 10 h 288"/>
                <a:gd name="T4" fmla="*/ 295246689 w 265"/>
                <a:gd name="T5" fmla="*/ 25 h 288"/>
                <a:gd name="T6" fmla="*/ 0 w 265"/>
                <a:gd name="T7" fmla="*/ 0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5"/>
                <a:gd name="T13" fmla="*/ 0 h 288"/>
                <a:gd name="T14" fmla="*/ 265 w 265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5" h="288">
                  <a:moveTo>
                    <a:pt x="265" y="288"/>
                  </a:moveTo>
                  <a:cubicBezTo>
                    <a:pt x="218" y="192"/>
                    <a:pt x="177" y="105"/>
                    <a:pt x="151" y="96"/>
                  </a:cubicBezTo>
                  <a:cubicBezTo>
                    <a:pt x="125" y="87"/>
                    <a:pt x="135" y="252"/>
                    <a:pt x="110" y="236"/>
                  </a:cubicBezTo>
                  <a:cubicBezTo>
                    <a:pt x="85" y="220"/>
                    <a:pt x="23" y="49"/>
                    <a:pt x="0" y="0"/>
                  </a:cubicBezTo>
                </a:path>
              </a:pathLst>
            </a:cu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25691" name="AutoShape 82"/>
            <p:cNvSpPr>
              <a:spLocks/>
            </p:cNvSpPr>
            <p:nvPr/>
          </p:nvSpPr>
          <p:spPr bwMode="auto">
            <a:xfrm rot="-5400000">
              <a:off x="2444" y="1200"/>
              <a:ext cx="72" cy="480"/>
            </a:xfrm>
            <a:prstGeom prst="leftBrace">
              <a:avLst>
                <a:gd name="adj1" fmla="val 55556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5692" name="Rectangle 85"/>
            <p:cNvSpPr>
              <a:spLocks noChangeArrowheads="1"/>
            </p:cNvSpPr>
            <p:nvPr/>
          </p:nvSpPr>
          <p:spPr bwMode="auto">
            <a:xfrm>
              <a:off x="2738" y="1708"/>
              <a:ext cx="1047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sz="1800">
                  <a:solidFill>
                    <a:srgbClr val="CC0000"/>
                  </a:solidFill>
                </a:rPr>
                <a:t>rt = 9, Reg[9] destination</a:t>
              </a:r>
            </a:p>
          </p:txBody>
        </p:sp>
      </p:grpSp>
      <p:sp>
        <p:nvSpPr>
          <p:cNvPr id="25609" name="Rectangle 86"/>
          <p:cNvSpPr>
            <a:spLocks noChangeArrowheads="1"/>
          </p:cNvSpPr>
          <p:nvPr/>
        </p:nvSpPr>
        <p:spPr bwMode="auto">
          <a:xfrm>
            <a:off x="990600" y="5181600"/>
            <a:ext cx="3902556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 err="1"/>
              <a:t>Reg</a:t>
            </a:r>
            <a:r>
              <a:rPr lang="en-US" sz="1800" dirty="0"/>
              <a:t>[</a:t>
            </a:r>
            <a:r>
              <a:rPr lang="en-US" sz="1800" dirty="0" err="1"/>
              <a:t>rt</a:t>
            </a:r>
            <a:r>
              <a:rPr lang="en-US" sz="1800" dirty="0"/>
              <a:t>] </a:t>
            </a:r>
            <a:r>
              <a:rPr lang="en-US" sz="1800" dirty="0">
                <a:latin typeface="Symbol" charset="0"/>
              </a:rPr>
              <a:t>=</a:t>
            </a:r>
            <a:r>
              <a:rPr lang="en-US" sz="1800" dirty="0"/>
              <a:t>  </a:t>
            </a:r>
            <a:r>
              <a:rPr lang="en-US" sz="1800" dirty="0" err="1"/>
              <a:t>Reg</a:t>
            </a:r>
            <a:r>
              <a:rPr lang="en-US" sz="1800" dirty="0"/>
              <a:t>[</a:t>
            </a:r>
            <a:r>
              <a:rPr lang="en-US" sz="1800" dirty="0" err="1"/>
              <a:t>rs</a:t>
            </a:r>
            <a:r>
              <a:rPr lang="en-US" sz="1800" dirty="0"/>
              <a:t>] | zero-</a:t>
            </a:r>
            <a:r>
              <a:rPr lang="en-US" sz="1800" dirty="0" err="1"/>
              <a:t>ext</a:t>
            </a:r>
            <a:r>
              <a:rPr lang="en-US" sz="1800" dirty="0"/>
              <a:t>(</a:t>
            </a:r>
            <a:r>
              <a:rPr lang="en-US" sz="1800" dirty="0" err="1"/>
              <a:t>imm</a:t>
            </a:r>
            <a:r>
              <a:rPr lang="en-US" sz="1800" dirty="0"/>
              <a:t>)</a:t>
            </a:r>
          </a:p>
        </p:txBody>
      </p:sp>
      <p:sp>
        <p:nvSpPr>
          <p:cNvPr id="25610" name="Text Box 90"/>
          <p:cNvSpPr txBox="1">
            <a:spLocks noChangeArrowheads="1"/>
          </p:cNvSpPr>
          <p:nvPr/>
        </p:nvSpPr>
        <p:spPr bwMode="auto">
          <a:xfrm>
            <a:off x="5715000" y="5645150"/>
            <a:ext cx="3252788" cy="1077218"/>
          </a:xfrm>
          <a:prstGeom prst="rect">
            <a:avLst/>
          </a:prstGeom>
          <a:solidFill>
            <a:srgbClr val="FFFF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95288" indent="-395288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1600" dirty="0"/>
              <a:t>Also:  All logical operations are always “unsigned”, so always zero-extended:</a:t>
            </a:r>
          </a:p>
          <a:p>
            <a:r>
              <a:rPr lang="en-US" sz="1600" dirty="0"/>
              <a:t>		</a:t>
            </a:r>
            <a:r>
              <a:rPr lang="en-US" sz="1600" b="0" dirty="0" err="1"/>
              <a:t>ori</a:t>
            </a:r>
            <a:r>
              <a:rPr lang="en-US" sz="1600" b="0" dirty="0"/>
              <a:t>, </a:t>
            </a:r>
            <a:r>
              <a:rPr lang="en-US" sz="1600" b="0" dirty="0" err="1"/>
              <a:t>andi</a:t>
            </a:r>
            <a:r>
              <a:rPr lang="en-US" sz="1600" b="0" dirty="0"/>
              <a:t>, </a:t>
            </a:r>
            <a:r>
              <a:rPr lang="en-US" sz="1600" b="0" dirty="0" err="1"/>
              <a:t>xori</a:t>
            </a:r>
            <a:endParaRPr lang="en-US" sz="1600" b="0" dirty="0"/>
          </a:p>
        </p:txBody>
      </p:sp>
      <p:grpSp>
        <p:nvGrpSpPr>
          <p:cNvPr id="25611" name="Group 383"/>
          <p:cNvGrpSpPr>
            <a:grpSpLocks/>
          </p:cNvGrpSpPr>
          <p:nvPr/>
        </p:nvGrpSpPr>
        <p:grpSpPr bwMode="auto">
          <a:xfrm>
            <a:off x="4346575" y="2235200"/>
            <a:ext cx="4416425" cy="1703388"/>
            <a:chOff x="2738" y="1408"/>
            <a:chExt cx="2782" cy="1073"/>
          </a:xfrm>
        </p:grpSpPr>
        <p:sp>
          <p:nvSpPr>
            <p:cNvPr id="25687" name="AutoShape 83"/>
            <p:cNvSpPr>
              <a:spLocks/>
            </p:cNvSpPr>
            <p:nvPr/>
          </p:nvSpPr>
          <p:spPr bwMode="auto">
            <a:xfrm rot="-5400000">
              <a:off x="3472" y="674"/>
              <a:ext cx="68" cy="1536"/>
            </a:xfrm>
            <a:prstGeom prst="leftBrace">
              <a:avLst>
                <a:gd name="adj1" fmla="val 188235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5688" name="Freeform 84"/>
            <p:cNvSpPr>
              <a:spLocks/>
            </p:cNvSpPr>
            <p:nvPr/>
          </p:nvSpPr>
          <p:spPr bwMode="auto">
            <a:xfrm>
              <a:off x="3548" y="1496"/>
              <a:ext cx="726" cy="288"/>
            </a:xfrm>
            <a:custGeom>
              <a:avLst/>
              <a:gdLst>
                <a:gd name="T0" fmla="*/ 857502 w 438"/>
                <a:gd name="T1" fmla="*/ 288 h 288"/>
                <a:gd name="T2" fmla="*/ 489057 w 438"/>
                <a:gd name="T3" fmla="*/ 96 h 288"/>
                <a:gd name="T4" fmla="*/ 344883 w 438"/>
                <a:gd name="T5" fmla="*/ 161 h 288"/>
                <a:gd name="T6" fmla="*/ 0 w 438"/>
                <a:gd name="T7" fmla="*/ 0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38"/>
                <a:gd name="T13" fmla="*/ 0 h 288"/>
                <a:gd name="T14" fmla="*/ 438 w 438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38" h="288">
                  <a:moveTo>
                    <a:pt x="438" y="288"/>
                  </a:moveTo>
                  <a:cubicBezTo>
                    <a:pt x="360" y="192"/>
                    <a:pt x="294" y="117"/>
                    <a:pt x="250" y="96"/>
                  </a:cubicBezTo>
                  <a:cubicBezTo>
                    <a:pt x="206" y="75"/>
                    <a:pt x="218" y="177"/>
                    <a:pt x="176" y="161"/>
                  </a:cubicBezTo>
                  <a:cubicBezTo>
                    <a:pt x="134" y="145"/>
                    <a:pt x="37" y="34"/>
                    <a:pt x="0" y="0"/>
                  </a:cubicBezTo>
                </a:path>
              </a:pathLst>
            </a:cu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25689" name="Rectangle 236"/>
            <p:cNvSpPr>
              <a:spLocks noChangeArrowheads="1"/>
            </p:cNvSpPr>
            <p:nvPr/>
          </p:nvSpPr>
          <p:spPr bwMode="auto">
            <a:xfrm>
              <a:off x="4028" y="1725"/>
              <a:ext cx="1492" cy="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sz="1800">
                  <a:solidFill>
                    <a:srgbClr val="CC0000"/>
                  </a:solidFill>
                </a:rPr>
                <a:t>constant field, indicating </a:t>
              </a:r>
              <a:r>
                <a:rPr lang="en-US" sz="1800">
                  <a:solidFill>
                    <a:srgbClr val="0000FF"/>
                  </a:solidFill>
                </a:rPr>
                <a:t>65533</a:t>
              </a:r>
              <a:r>
                <a:rPr lang="en-US" sz="1800">
                  <a:solidFill>
                    <a:srgbClr val="CC0000"/>
                  </a:solidFill>
                </a:rPr>
                <a:t> as second operand</a:t>
              </a:r>
            </a:p>
            <a:p>
              <a:pPr algn="ctr"/>
              <a:r>
                <a:rPr lang="en-US" sz="1800">
                  <a:solidFill>
                    <a:srgbClr val="CC0000"/>
                  </a:solidFill>
                </a:rPr>
                <a:t>(zero-extended!)</a:t>
              </a:r>
            </a:p>
          </p:txBody>
        </p:sp>
      </p:grpSp>
      <p:sp>
        <p:nvSpPr>
          <p:cNvPr id="25612" name="Rectangle 309"/>
          <p:cNvSpPr>
            <a:spLocks noChangeArrowheads="1"/>
          </p:cNvSpPr>
          <p:nvPr/>
        </p:nvSpPr>
        <p:spPr bwMode="auto">
          <a:xfrm>
            <a:off x="685800" y="4775200"/>
            <a:ext cx="2345983" cy="371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 err="1">
                <a:latin typeface="Courier New" charset="0"/>
              </a:rPr>
              <a:t>ori</a:t>
            </a:r>
            <a:r>
              <a:rPr lang="en-US" sz="1800" dirty="0">
                <a:latin typeface="Courier New" charset="0"/>
              </a:rPr>
              <a:t> </a:t>
            </a:r>
            <a:r>
              <a:rPr lang="en-US" sz="1800" dirty="0" err="1">
                <a:latin typeface="Courier New" charset="0"/>
              </a:rPr>
              <a:t>rt</a:t>
            </a:r>
            <a:r>
              <a:rPr lang="en-US" sz="1800" dirty="0">
                <a:latin typeface="Courier New" charset="0"/>
              </a:rPr>
              <a:t>, </a:t>
            </a:r>
            <a:r>
              <a:rPr lang="en-US" sz="1800" dirty="0" err="1">
                <a:latin typeface="Courier New" charset="0"/>
              </a:rPr>
              <a:t>rs</a:t>
            </a:r>
            <a:r>
              <a:rPr lang="en-US" sz="1800" dirty="0">
                <a:latin typeface="Courier New" charset="0"/>
              </a:rPr>
              <a:t>, </a:t>
            </a:r>
            <a:r>
              <a:rPr lang="en-US" sz="1800" dirty="0" err="1">
                <a:latin typeface="Courier New" charset="0"/>
              </a:rPr>
              <a:t>imm</a:t>
            </a:r>
            <a:r>
              <a:rPr lang="en-US" sz="2000" dirty="0"/>
              <a:t>:</a:t>
            </a:r>
          </a:p>
        </p:txBody>
      </p:sp>
      <p:grpSp>
        <p:nvGrpSpPr>
          <p:cNvPr id="25613" name="Group 310"/>
          <p:cNvGrpSpPr>
            <a:grpSpLocks/>
          </p:cNvGrpSpPr>
          <p:nvPr/>
        </p:nvGrpSpPr>
        <p:grpSpPr bwMode="auto">
          <a:xfrm>
            <a:off x="1752600" y="1752600"/>
            <a:ext cx="5181600" cy="609600"/>
            <a:chOff x="1632" y="3600"/>
            <a:chExt cx="3264" cy="384"/>
          </a:xfrm>
        </p:grpSpPr>
        <p:sp>
          <p:nvSpPr>
            <p:cNvPr id="25616" name="Rectangle 311"/>
            <p:cNvSpPr>
              <a:spLocks noChangeArrowheads="1"/>
            </p:cNvSpPr>
            <p:nvPr/>
          </p:nvSpPr>
          <p:spPr bwMode="auto">
            <a:xfrm>
              <a:off x="1632" y="3600"/>
              <a:ext cx="3264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5617" name="Group 312"/>
            <p:cNvGrpSpPr>
              <a:grpSpLocks/>
            </p:cNvGrpSpPr>
            <p:nvPr/>
          </p:nvGrpSpPr>
          <p:grpSpPr bwMode="auto">
            <a:xfrm>
              <a:off x="1728" y="3696"/>
              <a:ext cx="3072" cy="192"/>
              <a:chOff x="1728" y="1728"/>
              <a:chExt cx="3072" cy="192"/>
            </a:xfrm>
          </p:grpSpPr>
          <p:grpSp>
            <p:nvGrpSpPr>
              <p:cNvPr id="25650" name="Group 313"/>
              <p:cNvGrpSpPr>
                <a:grpSpLocks/>
              </p:cNvGrpSpPr>
              <p:nvPr/>
            </p:nvGrpSpPr>
            <p:grpSpPr bwMode="auto">
              <a:xfrm>
                <a:off x="1728" y="1728"/>
                <a:ext cx="3072" cy="192"/>
                <a:chOff x="1728" y="288"/>
                <a:chExt cx="3072" cy="192"/>
              </a:xfrm>
            </p:grpSpPr>
            <p:grpSp>
              <p:nvGrpSpPr>
                <p:cNvPr id="25654" name="Group 314"/>
                <p:cNvGrpSpPr>
                  <a:grpSpLocks/>
                </p:cNvGrpSpPr>
                <p:nvPr/>
              </p:nvGrpSpPr>
              <p:grpSpPr bwMode="auto">
                <a:xfrm>
                  <a:off x="1824" y="432"/>
                  <a:ext cx="2880" cy="48"/>
                  <a:chOff x="1968" y="1776"/>
                  <a:chExt cx="2880" cy="192"/>
                </a:xfrm>
              </p:grpSpPr>
              <p:sp>
                <p:nvSpPr>
                  <p:cNvPr id="25656" name="Line 31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196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57" name="Line 31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06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58" name="Line 31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16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59" name="Line 31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25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0" name="Line 31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35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1" name="Line 32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44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2" name="Line 32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54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3" name="Line 32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64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4" name="Line 32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73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5" name="Line 32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83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6" name="Line 32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92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7" name="Line 32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02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8" name="Line 32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12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69" name="Line 32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21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0" name="Line 32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31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1" name="Line 33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40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2" name="Line 33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50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3" name="Line 33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60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4" name="Line 33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69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5" name="Line 33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79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6" name="Line 33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88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7" name="Line 33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98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8" name="Line 33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08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79" name="Line 33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17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0" name="Line 33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27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1" name="Line 34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36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2" name="Line 34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464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3" name="Line 34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560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4" name="Line 34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656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5" name="Line 34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752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5686" name="Line 34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84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5655" name="Rectangle 346"/>
                <p:cNvSpPr>
                  <a:spLocks noChangeArrowheads="1"/>
                </p:cNvSpPr>
                <p:nvPr/>
              </p:nvSpPr>
              <p:spPr bwMode="auto">
                <a:xfrm>
                  <a:off x="1728" y="288"/>
                  <a:ext cx="3072" cy="19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5651" name="Line 347"/>
              <p:cNvSpPr>
                <a:spLocks noChangeShapeType="1"/>
              </p:cNvSpPr>
              <p:nvPr/>
            </p:nvSpPr>
            <p:spPr bwMode="auto">
              <a:xfrm>
                <a:off x="2304" y="172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52" name="Line 348"/>
              <p:cNvSpPr>
                <a:spLocks noChangeShapeType="1"/>
              </p:cNvSpPr>
              <p:nvPr/>
            </p:nvSpPr>
            <p:spPr bwMode="auto">
              <a:xfrm>
                <a:off x="2784" y="172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653" name="Line 349"/>
              <p:cNvSpPr>
                <a:spLocks noChangeShapeType="1"/>
              </p:cNvSpPr>
              <p:nvPr/>
            </p:nvSpPr>
            <p:spPr bwMode="auto">
              <a:xfrm>
                <a:off x="3264" y="172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5618" name="Text Box 350"/>
            <p:cNvSpPr txBox="1">
              <a:spLocks noChangeArrowheads="1"/>
            </p:cNvSpPr>
            <p:nvPr/>
          </p:nvSpPr>
          <p:spPr bwMode="auto">
            <a:xfrm>
              <a:off x="1680" y="3696"/>
              <a:ext cx="187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19" name="Text Box 351"/>
            <p:cNvSpPr txBox="1">
              <a:spLocks noChangeArrowheads="1"/>
            </p:cNvSpPr>
            <p:nvPr/>
          </p:nvSpPr>
          <p:spPr bwMode="auto">
            <a:xfrm>
              <a:off x="1776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20" name="Text Box 352"/>
            <p:cNvSpPr txBox="1">
              <a:spLocks noChangeArrowheads="1"/>
            </p:cNvSpPr>
            <p:nvPr/>
          </p:nvSpPr>
          <p:spPr bwMode="auto">
            <a:xfrm>
              <a:off x="1890" y="3696"/>
              <a:ext cx="15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21" name="Text Box 353"/>
            <p:cNvSpPr txBox="1">
              <a:spLocks noChangeArrowheads="1"/>
            </p:cNvSpPr>
            <p:nvPr/>
          </p:nvSpPr>
          <p:spPr bwMode="auto">
            <a:xfrm>
              <a:off x="1968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 dirty="0"/>
                <a:t>1</a:t>
              </a:r>
            </a:p>
          </p:txBody>
        </p:sp>
        <p:sp>
          <p:nvSpPr>
            <p:cNvPr id="25622" name="Text Box 354"/>
            <p:cNvSpPr txBox="1">
              <a:spLocks noChangeArrowheads="1"/>
            </p:cNvSpPr>
            <p:nvPr/>
          </p:nvSpPr>
          <p:spPr bwMode="auto">
            <a:xfrm>
              <a:off x="2064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23" name="Text Box 355"/>
            <p:cNvSpPr txBox="1">
              <a:spLocks noChangeArrowheads="1"/>
            </p:cNvSpPr>
            <p:nvPr/>
          </p:nvSpPr>
          <p:spPr bwMode="auto">
            <a:xfrm>
              <a:off x="2160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 dirty="0"/>
                <a:t>1</a:t>
              </a:r>
            </a:p>
          </p:txBody>
        </p:sp>
        <p:sp>
          <p:nvSpPr>
            <p:cNvPr id="25624" name="Text Box 356"/>
            <p:cNvSpPr txBox="1">
              <a:spLocks noChangeArrowheads="1"/>
            </p:cNvSpPr>
            <p:nvPr/>
          </p:nvSpPr>
          <p:spPr bwMode="auto">
            <a:xfrm>
              <a:off x="2256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25" name="Text Box 357"/>
            <p:cNvSpPr txBox="1">
              <a:spLocks noChangeArrowheads="1"/>
            </p:cNvSpPr>
            <p:nvPr/>
          </p:nvSpPr>
          <p:spPr bwMode="auto">
            <a:xfrm>
              <a:off x="2370" y="3696"/>
              <a:ext cx="15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26" name="Text Box 358"/>
            <p:cNvSpPr txBox="1">
              <a:spLocks noChangeArrowheads="1"/>
            </p:cNvSpPr>
            <p:nvPr/>
          </p:nvSpPr>
          <p:spPr bwMode="auto">
            <a:xfrm>
              <a:off x="2448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27" name="Text Box 359"/>
            <p:cNvSpPr txBox="1">
              <a:spLocks noChangeArrowheads="1"/>
            </p:cNvSpPr>
            <p:nvPr/>
          </p:nvSpPr>
          <p:spPr bwMode="auto">
            <a:xfrm>
              <a:off x="256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28" name="Text Box 360"/>
            <p:cNvSpPr txBox="1">
              <a:spLocks noChangeArrowheads="1"/>
            </p:cNvSpPr>
            <p:nvPr/>
          </p:nvSpPr>
          <p:spPr bwMode="auto">
            <a:xfrm>
              <a:off x="265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29" name="Text Box 361"/>
            <p:cNvSpPr txBox="1">
              <a:spLocks noChangeArrowheads="1"/>
            </p:cNvSpPr>
            <p:nvPr/>
          </p:nvSpPr>
          <p:spPr bwMode="auto">
            <a:xfrm>
              <a:off x="2736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30" name="Text Box 362"/>
            <p:cNvSpPr txBox="1">
              <a:spLocks noChangeArrowheads="1"/>
            </p:cNvSpPr>
            <p:nvPr/>
          </p:nvSpPr>
          <p:spPr bwMode="auto">
            <a:xfrm>
              <a:off x="2850" y="3696"/>
              <a:ext cx="15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1" name="Text Box 363"/>
            <p:cNvSpPr txBox="1">
              <a:spLocks noChangeArrowheads="1"/>
            </p:cNvSpPr>
            <p:nvPr/>
          </p:nvSpPr>
          <p:spPr bwMode="auto">
            <a:xfrm>
              <a:off x="2928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32" name="Text Box 364"/>
            <p:cNvSpPr txBox="1">
              <a:spLocks noChangeArrowheads="1"/>
            </p:cNvSpPr>
            <p:nvPr/>
          </p:nvSpPr>
          <p:spPr bwMode="auto">
            <a:xfrm>
              <a:off x="3024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33" name="Text Box 365"/>
            <p:cNvSpPr txBox="1">
              <a:spLocks noChangeArrowheads="1"/>
            </p:cNvSpPr>
            <p:nvPr/>
          </p:nvSpPr>
          <p:spPr bwMode="auto">
            <a:xfrm>
              <a:off x="313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4" name="Text Box 366"/>
            <p:cNvSpPr txBox="1">
              <a:spLocks noChangeArrowheads="1"/>
            </p:cNvSpPr>
            <p:nvPr/>
          </p:nvSpPr>
          <p:spPr bwMode="auto">
            <a:xfrm>
              <a:off x="323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5" name="Text Box 367"/>
            <p:cNvSpPr txBox="1">
              <a:spLocks noChangeArrowheads="1"/>
            </p:cNvSpPr>
            <p:nvPr/>
          </p:nvSpPr>
          <p:spPr bwMode="auto">
            <a:xfrm>
              <a:off x="3329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6" name="Text Box 368"/>
            <p:cNvSpPr txBox="1">
              <a:spLocks noChangeArrowheads="1"/>
            </p:cNvSpPr>
            <p:nvPr/>
          </p:nvSpPr>
          <p:spPr bwMode="auto">
            <a:xfrm>
              <a:off x="3425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7" name="Text Box 369"/>
            <p:cNvSpPr txBox="1">
              <a:spLocks noChangeArrowheads="1"/>
            </p:cNvSpPr>
            <p:nvPr/>
          </p:nvSpPr>
          <p:spPr bwMode="auto">
            <a:xfrm>
              <a:off x="352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8" name="Text Box 370"/>
            <p:cNvSpPr txBox="1">
              <a:spLocks noChangeArrowheads="1"/>
            </p:cNvSpPr>
            <p:nvPr/>
          </p:nvSpPr>
          <p:spPr bwMode="auto">
            <a:xfrm>
              <a:off x="361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39" name="Text Box 371"/>
            <p:cNvSpPr txBox="1">
              <a:spLocks noChangeArrowheads="1"/>
            </p:cNvSpPr>
            <p:nvPr/>
          </p:nvSpPr>
          <p:spPr bwMode="auto">
            <a:xfrm>
              <a:off x="371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0" name="Text Box 372"/>
            <p:cNvSpPr txBox="1">
              <a:spLocks noChangeArrowheads="1"/>
            </p:cNvSpPr>
            <p:nvPr/>
          </p:nvSpPr>
          <p:spPr bwMode="auto">
            <a:xfrm>
              <a:off x="3809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1" name="Text Box 373"/>
            <p:cNvSpPr txBox="1">
              <a:spLocks noChangeArrowheads="1"/>
            </p:cNvSpPr>
            <p:nvPr/>
          </p:nvSpPr>
          <p:spPr bwMode="auto">
            <a:xfrm>
              <a:off x="3905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2" name="Text Box 374"/>
            <p:cNvSpPr txBox="1">
              <a:spLocks noChangeArrowheads="1"/>
            </p:cNvSpPr>
            <p:nvPr/>
          </p:nvSpPr>
          <p:spPr bwMode="auto">
            <a:xfrm>
              <a:off x="400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3" name="Text Box 375"/>
            <p:cNvSpPr txBox="1">
              <a:spLocks noChangeArrowheads="1"/>
            </p:cNvSpPr>
            <p:nvPr/>
          </p:nvSpPr>
          <p:spPr bwMode="auto">
            <a:xfrm>
              <a:off x="4097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4" name="Text Box 376"/>
            <p:cNvSpPr txBox="1">
              <a:spLocks noChangeArrowheads="1"/>
            </p:cNvSpPr>
            <p:nvPr/>
          </p:nvSpPr>
          <p:spPr bwMode="auto">
            <a:xfrm>
              <a:off x="419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5" name="Text Box 377"/>
            <p:cNvSpPr txBox="1">
              <a:spLocks noChangeArrowheads="1"/>
            </p:cNvSpPr>
            <p:nvPr/>
          </p:nvSpPr>
          <p:spPr bwMode="auto">
            <a:xfrm>
              <a:off x="4289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6" name="Text Box 378"/>
            <p:cNvSpPr txBox="1">
              <a:spLocks noChangeArrowheads="1"/>
            </p:cNvSpPr>
            <p:nvPr/>
          </p:nvSpPr>
          <p:spPr bwMode="auto">
            <a:xfrm>
              <a:off x="4385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7" name="Text Box 379"/>
            <p:cNvSpPr txBox="1">
              <a:spLocks noChangeArrowheads="1"/>
            </p:cNvSpPr>
            <p:nvPr/>
          </p:nvSpPr>
          <p:spPr bwMode="auto">
            <a:xfrm>
              <a:off x="4481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  <p:sp>
          <p:nvSpPr>
            <p:cNvPr id="25648" name="Text Box 380"/>
            <p:cNvSpPr txBox="1">
              <a:spLocks noChangeArrowheads="1"/>
            </p:cNvSpPr>
            <p:nvPr/>
          </p:nvSpPr>
          <p:spPr bwMode="auto">
            <a:xfrm>
              <a:off x="4560" y="3696"/>
              <a:ext cx="18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0</a:t>
              </a:r>
            </a:p>
          </p:txBody>
        </p:sp>
        <p:sp>
          <p:nvSpPr>
            <p:cNvPr id="25649" name="Text Box 381"/>
            <p:cNvSpPr txBox="1">
              <a:spLocks noChangeArrowheads="1"/>
            </p:cNvSpPr>
            <p:nvPr/>
          </p:nvSpPr>
          <p:spPr bwMode="auto">
            <a:xfrm>
              <a:off x="4673" y="3696"/>
              <a:ext cx="1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400"/>
                <a:t>1</a:t>
              </a:r>
            </a:p>
          </p:txBody>
        </p:sp>
      </p:grpSp>
      <p:sp>
        <p:nvSpPr>
          <p:cNvPr id="25614" name="Text Box 403"/>
          <p:cNvSpPr txBox="1">
            <a:spLocks noChangeArrowheads="1"/>
          </p:cNvSpPr>
          <p:nvPr/>
        </p:nvSpPr>
        <p:spPr bwMode="auto">
          <a:xfrm>
            <a:off x="1068388" y="1857375"/>
            <a:ext cx="83661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2000"/>
              <a:t>I-type:</a:t>
            </a:r>
          </a:p>
        </p:txBody>
      </p:sp>
      <p:sp>
        <p:nvSpPr>
          <p:cNvPr id="100" name="Text Box 90"/>
          <p:cNvSpPr txBox="1">
            <a:spLocks noChangeArrowheads="1"/>
          </p:cNvSpPr>
          <p:nvPr/>
        </p:nvSpPr>
        <p:spPr bwMode="auto">
          <a:xfrm>
            <a:off x="5105400" y="4409182"/>
            <a:ext cx="3862388" cy="1077218"/>
          </a:xfrm>
          <a:prstGeom prst="rect">
            <a:avLst/>
          </a:prstGeom>
          <a:solidFill>
            <a:srgbClr val="FFFF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95288" indent="-395288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1600" b="0" dirty="0"/>
              <a:t>The </a:t>
            </a:r>
            <a:r>
              <a:rPr lang="en-US" sz="1600" b="0" dirty="0" err="1"/>
              <a:t>imm</a:t>
            </a:r>
            <a:r>
              <a:rPr lang="en-US" sz="1600" b="0" dirty="0"/>
              <a:t> is 0-padded into a 32-bit unsigned (+</a:t>
            </a:r>
            <a:r>
              <a:rPr lang="en-US" sz="1600" b="0" dirty="0" err="1"/>
              <a:t>ve</a:t>
            </a:r>
            <a:r>
              <a:rPr lang="en-US" sz="1600" b="0" dirty="0"/>
              <a:t>) number:</a:t>
            </a:r>
          </a:p>
          <a:p>
            <a:endParaRPr lang="en-US" sz="1600" b="0" dirty="0"/>
          </a:p>
          <a:p>
            <a:r>
              <a:rPr lang="en-US" sz="1600" b="0" dirty="0">
                <a:solidFill>
                  <a:srgbClr val="0000FF"/>
                </a:solidFill>
              </a:rPr>
              <a:t>0000000000000000</a:t>
            </a:r>
            <a:r>
              <a:rPr lang="en-US" sz="1600" b="0" dirty="0"/>
              <a:t>1111111111111101</a:t>
            </a:r>
          </a:p>
        </p:txBody>
      </p:sp>
    </p:spTree>
    <p:extLst>
      <p:ext uri="{BB962C8B-B14F-4D97-AF65-F5344CB8AC3E}">
        <p14:creationId xmlns:p14="http://schemas.microsoft.com/office/powerpoint/2010/main" val="247127972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ChangeArrowheads="1"/>
          </p:cNvSpPr>
          <p:nvPr/>
        </p:nvSpPr>
        <p:spPr bwMode="auto">
          <a:xfrm>
            <a:off x="225425" y="312738"/>
            <a:ext cx="4259263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0" name="Rectangle 3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</a:rPr>
              <a:t>How About Larger Constants?</a:t>
            </a:r>
          </a:p>
        </p:txBody>
      </p:sp>
      <p:sp>
        <p:nvSpPr>
          <p:cNvPr id="6379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Problem:  How do we work with bigger constants?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Example:  Put the 32-bit value 0x5678ABCD in $5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CLASS:  How will you do it?</a:t>
            </a:r>
          </a:p>
          <a:p>
            <a:pPr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One Solution: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put the upper half (0x5678) into $5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then shift it left by 16 positions (0x5678 0000)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now “add” the lower half to it (0x5678 0000 + 0xABCD)</a:t>
            </a:r>
          </a:p>
          <a:p>
            <a:pPr marL="457200" lvl="1" indent="0">
              <a:buFont typeface="Wingdings" charset="0"/>
              <a:buNone/>
              <a:defRPr/>
            </a:pPr>
            <a:r>
              <a:rPr lang="en-US" sz="2400" b="1" dirty="0">
                <a:solidFill>
                  <a:srgbClr val="0000FF"/>
                </a:solidFill>
                <a:latin typeface="Courier New" charset="0"/>
              </a:rPr>
              <a:t>		</a:t>
            </a:r>
            <a:r>
              <a:rPr lang="en-US" sz="2000" b="1" dirty="0" err="1">
                <a:solidFill>
                  <a:srgbClr val="0000FF"/>
                </a:solidFill>
                <a:latin typeface="Courier New" charset="0"/>
              </a:rPr>
              <a:t>addi</a:t>
            </a:r>
            <a:r>
              <a:rPr lang="en-US" sz="2000" b="1" dirty="0">
                <a:solidFill>
                  <a:srgbClr val="0000FF"/>
                </a:solidFill>
                <a:latin typeface="Courier New" charset="0"/>
              </a:rPr>
              <a:t> $5, $0, 0x5678</a:t>
            </a:r>
          </a:p>
          <a:p>
            <a:pPr marL="457200" lvl="1" indent="0">
              <a:buFont typeface="Wingdings" charset="0"/>
              <a:buNone/>
              <a:defRPr/>
            </a:pPr>
            <a:r>
              <a:rPr lang="en-US" sz="2000" b="1" dirty="0">
                <a:solidFill>
                  <a:srgbClr val="0000FF"/>
                </a:solidFill>
                <a:latin typeface="Courier New" charset="0"/>
              </a:rPr>
              <a:t>		</a:t>
            </a:r>
            <a:r>
              <a:rPr lang="en-US" sz="2000" b="1" dirty="0" err="1">
                <a:solidFill>
                  <a:srgbClr val="0000FF"/>
                </a:solidFill>
                <a:latin typeface="Courier New" charset="0"/>
              </a:rPr>
              <a:t>sll</a:t>
            </a:r>
            <a:r>
              <a:rPr lang="en-US" sz="2000" b="1" dirty="0">
                <a:solidFill>
                  <a:srgbClr val="0000FF"/>
                </a:solidFill>
                <a:latin typeface="Courier New" charset="0"/>
              </a:rPr>
              <a:t>  $5, $5, 16</a:t>
            </a:r>
          </a:p>
          <a:p>
            <a:pPr marL="457200" lvl="1" indent="0">
              <a:buFont typeface="Wingdings" charset="0"/>
              <a:buNone/>
              <a:defRPr/>
            </a:pPr>
            <a:r>
              <a:rPr lang="en-US" sz="2000" b="1" dirty="0">
                <a:solidFill>
                  <a:srgbClr val="0000FF"/>
                </a:solidFill>
                <a:latin typeface="Courier New" charset="0"/>
              </a:rPr>
              <a:t>		</a:t>
            </a:r>
            <a:r>
              <a:rPr lang="en-US" sz="2000" b="1" dirty="0" err="1">
                <a:solidFill>
                  <a:srgbClr val="0000FF"/>
                </a:solidFill>
                <a:latin typeface="Courier New" charset="0"/>
              </a:rPr>
              <a:t>addi</a:t>
            </a:r>
            <a:r>
              <a:rPr lang="en-US" sz="2000" b="1" dirty="0">
                <a:solidFill>
                  <a:srgbClr val="0000FF"/>
                </a:solidFill>
                <a:latin typeface="Courier New" charset="0"/>
              </a:rPr>
              <a:t> $5, $5, 0xABCD</a:t>
            </a:r>
            <a:endParaRPr lang="en-US" sz="2000" b="1" dirty="0">
              <a:solidFill>
                <a:srgbClr val="0000FF"/>
              </a:solidFill>
            </a:endParaRPr>
          </a:p>
          <a:p>
            <a:pPr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One minor problem with this: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2</a:t>
            </a:r>
            <a:r>
              <a:rPr lang="en-US" baseline="30000" dirty="0">
                <a:latin typeface="Tahoma" charset="0"/>
                <a:ea typeface="ＭＳ Ｐゴシック" charset="0"/>
                <a:cs typeface="ＭＳ Ｐゴシック" charset="0"/>
              </a:rPr>
              <a:t>nd</a:t>
            </a: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 </a:t>
            </a:r>
            <a:r>
              <a:rPr lang="en-US" b="1" dirty="0" err="1">
                <a:latin typeface="Courier New"/>
                <a:ea typeface="ＭＳ Ｐゴシック" charset="0"/>
                <a:cs typeface="Courier New"/>
              </a:rPr>
              <a:t>addi</a:t>
            </a: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 can mess up by treating the constants are signed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use </a:t>
            </a:r>
            <a:r>
              <a:rPr lang="en-US" b="1" u="sng" dirty="0" err="1">
                <a:latin typeface="Courier New"/>
                <a:ea typeface="ＭＳ Ｐゴシック" charset="0"/>
                <a:cs typeface="Courier New"/>
              </a:rPr>
              <a:t>ori</a:t>
            </a: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 instead</a:t>
            </a:r>
          </a:p>
        </p:txBody>
      </p:sp>
      <p:sp>
        <p:nvSpPr>
          <p:cNvPr id="2765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D65B2C0A-6531-A74F-A90C-3885FBED68D2}" type="slidenum">
              <a:rPr lang="en-US" sz="1400">
                <a:latin typeface="Arial Narrow" charset="0"/>
              </a:rPr>
              <a:pPr/>
              <a:t>17</a:t>
            </a:fld>
            <a:endParaRPr lang="en-US" sz="1400">
              <a:latin typeface="Arial Narrow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7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37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37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37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37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6379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379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379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379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379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6379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379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63795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795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ChangeArrowheads="1"/>
          </p:cNvSpPr>
          <p:nvPr/>
        </p:nvSpPr>
        <p:spPr bwMode="auto">
          <a:xfrm>
            <a:off x="225425" y="312738"/>
            <a:ext cx="4259263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0" name="Rectangle 3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</a:rPr>
              <a:t>How About Larger Constants?</a:t>
            </a:r>
          </a:p>
        </p:txBody>
      </p:sp>
      <p:sp>
        <p:nvSpPr>
          <p:cNvPr id="6379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Observation:  This sequence is very common!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so, a special instruction was introduced to make it shorter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the first two (</a:t>
            </a:r>
            <a:r>
              <a:rPr lang="en-US" sz="2400" b="1" dirty="0" err="1">
                <a:solidFill>
                  <a:srgbClr val="0000FF"/>
                </a:solidFill>
                <a:latin typeface="Courier New" charset="0"/>
              </a:rPr>
              <a:t>addi</a:t>
            </a:r>
            <a:r>
              <a:rPr lang="en-US" sz="2400" b="1" dirty="0">
                <a:solidFill>
                  <a:srgbClr val="0000FF"/>
                </a:solidFill>
                <a:latin typeface="Courier New" charset="0"/>
              </a:rPr>
              <a:t> + </a:t>
            </a:r>
            <a:r>
              <a:rPr lang="en-US" sz="2400" b="1" dirty="0" err="1">
                <a:solidFill>
                  <a:srgbClr val="0000FF"/>
                </a:solidFill>
                <a:latin typeface="Courier New" charset="0"/>
              </a:rPr>
              <a:t>sll</a:t>
            </a: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) combo is performed by</a:t>
            </a:r>
          </a:p>
          <a:p>
            <a:pPr marL="457200" lvl="1" indent="0">
              <a:buFont typeface="Wingdings" charset="0"/>
              <a:buNone/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				</a:t>
            </a:r>
            <a:r>
              <a:rPr lang="en-US" sz="3200" b="1" dirty="0" err="1">
                <a:solidFill>
                  <a:srgbClr val="0000FF"/>
                </a:solidFill>
                <a:latin typeface="Courier New"/>
                <a:ea typeface="ＭＳ Ｐゴシック" charset="0"/>
                <a:cs typeface="Courier New"/>
              </a:rPr>
              <a:t>lui</a:t>
            </a:r>
            <a:endParaRPr lang="en-US" b="1" dirty="0">
              <a:solidFill>
                <a:srgbClr val="0000FF"/>
              </a:solidFill>
              <a:latin typeface="Courier New"/>
              <a:ea typeface="ＭＳ Ｐゴシック" charset="0"/>
              <a:cs typeface="Courier New"/>
            </a:endParaRPr>
          </a:p>
          <a:p>
            <a:pPr marL="457200" lvl="1" indent="0">
              <a:buFont typeface="Wingdings" charset="0"/>
              <a:buNone/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		      “load upper immediate”</a:t>
            </a:r>
          </a:p>
          <a:p>
            <a:pPr lvl="2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puts the </a:t>
            </a:r>
            <a:r>
              <a:rPr lang="en-US" i="1" u="sng" dirty="0">
                <a:latin typeface="Tahoma" charset="0"/>
                <a:ea typeface="ＭＳ Ｐゴシック" charset="0"/>
                <a:cs typeface="ＭＳ Ｐゴシック" charset="0"/>
              </a:rPr>
              <a:t>16-bit</a:t>
            </a: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 immediate into the </a:t>
            </a:r>
            <a:r>
              <a:rPr lang="en-US" i="1" u="sng" dirty="0">
                <a:latin typeface="Tahoma" charset="0"/>
                <a:ea typeface="ＭＳ Ｐゴシック" charset="0"/>
                <a:cs typeface="ＭＳ Ｐゴシック" charset="0"/>
              </a:rPr>
              <a:t>upper</a:t>
            </a: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 half of a register</a:t>
            </a:r>
          </a:p>
          <a:p>
            <a:pPr lvl="1">
              <a:defRPr/>
            </a:pPr>
            <a:endParaRPr lang="en-US" dirty="0">
              <a:latin typeface="Tahoma" charset="0"/>
              <a:ea typeface="ＭＳ Ｐゴシック" charset="0"/>
              <a:cs typeface="ＭＳ Ｐゴシック" charset="0"/>
            </a:endParaRP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Example:  Put the 32-bit value 0x5678ABCD in $5</a:t>
            </a:r>
          </a:p>
          <a:p>
            <a:pPr marL="457200" lvl="1" indent="0">
              <a:buFont typeface="Wingdings" charset="0"/>
              <a:buNone/>
              <a:defRPr/>
            </a:pPr>
            <a:r>
              <a:rPr lang="en-US" sz="2400" b="1" dirty="0">
                <a:solidFill>
                  <a:srgbClr val="0000FF"/>
                </a:solidFill>
                <a:latin typeface="Courier New" charset="0"/>
              </a:rPr>
              <a:t>	</a:t>
            </a:r>
            <a:r>
              <a:rPr lang="en-US" sz="2000" b="1" dirty="0" err="1">
                <a:solidFill>
                  <a:srgbClr val="0000FF"/>
                </a:solidFill>
                <a:latin typeface="Courier New" charset="0"/>
              </a:rPr>
              <a:t>lui</a:t>
            </a:r>
            <a:r>
              <a:rPr lang="en-US" sz="2000" b="1" dirty="0">
                <a:solidFill>
                  <a:srgbClr val="0000FF"/>
                </a:solidFill>
                <a:latin typeface="Courier New" charset="0"/>
              </a:rPr>
              <a:t> $5, 0x5678</a:t>
            </a:r>
          </a:p>
          <a:p>
            <a:pPr marL="457200" lvl="1" indent="0">
              <a:buFont typeface="Wingdings" charset="0"/>
              <a:buNone/>
              <a:defRPr/>
            </a:pPr>
            <a:r>
              <a:rPr lang="en-US" sz="2000" b="1" dirty="0">
                <a:solidFill>
                  <a:srgbClr val="0000FF"/>
                </a:solidFill>
                <a:latin typeface="Courier New" charset="0"/>
              </a:rPr>
              <a:t>	</a:t>
            </a:r>
            <a:r>
              <a:rPr lang="en-US" sz="2000" b="1" dirty="0" err="1">
                <a:solidFill>
                  <a:srgbClr val="0000FF"/>
                </a:solidFill>
                <a:latin typeface="Courier New" charset="0"/>
              </a:rPr>
              <a:t>ori</a:t>
            </a:r>
            <a:r>
              <a:rPr lang="en-US" sz="2000" b="1" dirty="0">
                <a:solidFill>
                  <a:srgbClr val="0000FF"/>
                </a:solidFill>
                <a:latin typeface="Courier New" charset="0"/>
              </a:rPr>
              <a:t> $5, $5, 0xABCD</a:t>
            </a:r>
            <a:endParaRPr lang="en-US" sz="2000" b="1" dirty="0">
              <a:solidFill>
                <a:srgbClr val="0000FF"/>
              </a:solidFill>
            </a:endParaRPr>
          </a:p>
        </p:txBody>
      </p:sp>
      <p:sp>
        <p:nvSpPr>
          <p:cNvPr id="2970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7B5150FB-F756-6849-9926-0499F9758DEA}" type="slidenum">
              <a:rPr lang="en-US" sz="1400">
                <a:latin typeface="Arial Narrow" charset="0"/>
              </a:rPr>
              <a:pPr/>
              <a:t>18</a:t>
            </a:fld>
            <a:endParaRPr lang="en-US" sz="1400">
              <a:latin typeface="Arial Narrow" charset="0"/>
            </a:endParaRPr>
          </a:p>
        </p:txBody>
      </p:sp>
      <p:grpSp>
        <p:nvGrpSpPr>
          <p:cNvPr id="6" name="Group 41">
            <a:extLst>
              <a:ext uri="{FF2B5EF4-FFF2-40B4-BE49-F238E27FC236}">
                <a16:creationId xmlns:a16="http://schemas.microsoft.com/office/drawing/2014/main" id="{FE5E43D2-7C56-7D4C-8327-6390CD4C1DDC}"/>
              </a:ext>
            </a:extLst>
          </p:cNvPr>
          <p:cNvGrpSpPr>
            <a:grpSpLocks/>
          </p:cNvGrpSpPr>
          <p:nvPr/>
        </p:nvGrpSpPr>
        <p:grpSpPr bwMode="auto">
          <a:xfrm>
            <a:off x="4572000" y="4419600"/>
            <a:ext cx="4216400" cy="539750"/>
            <a:chOff x="1789113" y="2520950"/>
            <a:chExt cx="4216400" cy="539750"/>
          </a:xfrm>
        </p:grpSpPr>
        <p:grpSp>
          <p:nvGrpSpPr>
            <p:cNvPr id="7" name="Group 23">
              <a:extLst>
                <a:ext uri="{FF2B5EF4-FFF2-40B4-BE49-F238E27FC236}">
                  <a16:creationId xmlns:a16="http://schemas.microsoft.com/office/drawing/2014/main" id="{52CC8EBB-D20F-0840-939A-9ABE04ACD2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89113" y="2538413"/>
              <a:ext cx="4084637" cy="327025"/>
              <a:chOff x="548" y="1794"/>
              <a:chExt cx="2573" cy="206"/>
            </a:xfrm>
          </p:grpSpPr>
          <p:sp>
            <p:nvSpPr>
              <p:cNvPr id="12" name="Rectangle 24">
                <a:extLst>
                  <a:ext uri="{FF2B5EF4-FFF2-40B4-BE49-F238E27FC236}">
                    <a16:creationId xmlns:a16="http://schemas.microsoft.com/office/drawing/2014/main" id="{CF98F264-0767-AC4A-B9FD-C581FD3084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8" y="1794"/>
                <a:ext cx="1286" cy="206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" name="Rectangle 25">
                <a:extLst>
                  <a:ext uri="{FF2B5EF4-FFF2-40B4-BE49-F238E27FC236}">
                    <a16:creationId xmlns:a16="http://schemas.microsoft.com/office/drawing/2014/main" id="{D208F43A-3DD2-F541-88E5-D57772819B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35" y="1794"/>
                <a:ext cx="1286" cy="206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9" name="Rectangle 27">
              <a:extLst>
                <a:ext uri="{FF2B5EF4-FFF2-40B4-BE49-F238E27FC236}">
                  <a16:creationId xmlns:a16="http://schemas.microsoft.com/office/drawing/2014/main" id="{8A9F7A66-5DBF-4B49-A45E-7CBBC8E0E9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46275" y="2520950"/>
              <a:ext cx="2630488" cy="539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9050" tIns="26988" rIns="19050" bIns="26988"/>
            <a:lstStyle/>
            <a:p>
              <a:pPr defTabSz="904875">
                <a:lnSpc>
                  <a:spcPts val="2100"/>
                </a:lnSpc>
                <a:spcBef>
                  <a:spcPts val="600"/>
                </a:spcBef>
                <a:spcAft>
                  <a:spcPts val="600"/>
                </a:spcAft>
                <a:tabLst>
                  <a:tab pos="452438" algn="l"/>
                  <a:tab pos="904875" algn="l"/>
                  <a:tab pos="1357313" algn="l"/>
                </a:tabLst>
              </a:pPr>
              <a:r>
                <a:rPr lang="en-US" sz="1400">
                  <a:solidFill>
                    <a:srgbClr val="000000"/>
                  </a:solidFill>
                  <a:latin typeface="Courier New" charset="0"/>
                </a:rPr>
                <a:t>0101011001111000</a:t>
              </a:r>
            </a:p>
          </p:txBody>
        </p:sp>
        <p:sp>
          <p:nvSpPr>
            <p:cNvPr id="10" name="Rectangle 28">
              <a:extLst>
                <a:ext uri="{FF2B5EF4-FFF2-40B4-BE49-F238E27FC236}">
                  <a16:creationId xmlns:a16="http://schemas.microsoft.com/office/drawing/2014/main" id="{5605C2B2-795F-2F4E-95D4-9BC4A6786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5100" y="2520950"/>
              <a:ext cx="2030413" cy="539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9050" tIns="26988" rIns="19050" bIns="26988"/>
            <a:lstStyle/>
            <a:p>
              <a:pPr defTabSz="904875">
                <a:lnSpc>
                  <a:spcPts val="2100"/>
                </a:lnSpc>
                <a:spcBef>
                  <a:spcPts val="600"/>
                </a:spcBef>
                <a:spcAft>
                  <a:spcPts val="600"/>
                </a:spcAft>
                <a:tabLst>
                  <a:tab pos="452438" algn="l"/>
                  <a:tab pos="904875" algn="l"/>
                  <a:tab pos="1357313" algn="l"/>
                </a:tabLst>
              </a:pPr>
              <a:r>
                <a:rPr lang="en-US" sz="1400">
                  <a:solidFill>
                    <a:srgbClr val="000000"/>
                  </a:solidFill>
                  <a:latin typeface="Courier New" charset="0"/>
                </a:rPr>
                <a:t>0000000000000000</a:t>
              </a:r>
            </a:p>
          </p:txBody>
        </p:sp>
      </p:grpSp>
      <p:grpSp>
        <p:nvGrpSpPr>
          <p:cNvPr id="14" name="Group 9">
            <a:extLst>
              <a:ext uri="{FF2B5EF4-FFF2-40B4-BE49-F238E27FC236}">
                <a16:creationId xmlns:a16="http://schemas.microsoft.com/office/drawing/2014/main" id="{70D9CEDB-BF98-EB40-8CBC-7D31033EE5F8}"/>
              </a:ext>
            </a:extLst>
          </p:cNvPr>
          <p:cNvGrpSpPr>
            <a:grpSpLocks/>
          </p:cNvGrpSpPr>
          <p:nvPr/>
        </p:nvGrpSpPr>
        <p:grpSpPr bwMode="auto">
          <a:xfrm>
            <a:off x="4571206" y="4866668"/>
            <a:ext cx="4084638" cy="325437"/>
            <a:chOff x="1124" y="3281"/>
            <a:chExt cx="2573" cy="205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499C191F-6DE1-DC45-9D0A-2394F54511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" y="3281"/>
              <a:ext cx="1286" cy="205"/>
            </a:xfrm>
            <a:prstGeom prst="rect">
              <a:avLst/>
            </a:prstGeom>
            <a:noFill/>
            <a:ln w="1270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Rectangle 11">
              <a:extLst>
                <a:ext uri="{FF2B5EF4-FFF2-40B4-BE49-F238E27FC236}">
                  <a16:creationId xmlns:a16="http://schemas.microsoft.com/office/drawing/2014/main" id="{51160E96-2C60-0C4B-B167-3EC0D2E8B4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1" y="3281"/>
              <a:ext cx="1286" cy="205"/>
            </a:xfrm>
            <a:prstGeom prst="rect">
              <a:avLst/>
            </a:prstGeom>
            <a:noFill/>
            <a:ln w="1270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8" name="Rectangle 12">
            <a:extLst>
              <a:ext uri="{FF2B5EF4-FFF2-40B4-BE49-F238E27FC236}">
                <a16:creationId xmlns:a16="http://schemas.microsoft.com/office/drawing/2014/main" id="{9307DA76-E37E-DF49-96FD-82EE98861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1068" y="4845936"/>
            <a:ext cx="2630487" cy="53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/>
          <a:p>
            <a:pPr defTabSz="904875">
              <a:lnSpc>
                <a:spcPts val="2100"/>
              </a:lnSpc>
              <a:spcBef>
                <a:spcPts val="600"/>
              </a:spcBef>
              <a:spcAft>
                <a:spcPts val="600"/>
              </a:spcAft>
              <a:tabLst>
                <a:tab pos="452438" algn="l"/>
                <a:tab pos="904875" algn="l"/>
                <a:tab pos="1357313" algn="l"/>
              </a:tabLst>
            </a:pPr>
            <a:r>
              <a:rPr lang="en-US" sz="1400" dirty="0">
                <a:solidFill>
                  <a:srgbClr val="000000"/>
                </a:solidFill>
                <a:latin typeface="Courier New" charset="0"/>
              </a:rPr>
              <a:t>0000000000000000</a:t>
            </a: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E4BB6692-CBD7-5C46-B4CF-BE1CB218D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9893" y="4845936"/>
            <a:ext cx="2030412" cy="53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/>
          <a:p>
            <a:pPr defTabSz="904875">
              <a:lnSpc>
                <a:spcPts val="2100"/>
              </a:lnSpc>
              <a:spcBef>
                <a:spcPts val="600"/>
              </a:spcBef>
              <a:spcAft>
                <a:spcPts val="600"/>
              </a:spcAft>
              <a:tabLst>
                <a:tab pos="452438" algn="l"/>
                <a:tab pos="904875" algn="l"/>
                <a:tab pos="1357313" algn="l"/>
              </a:tabLst>
            </a:pPr>
            <a:r>
              <a:rPr lang="en-US" sz="1400">
                <a:solidFill>
                  <a:srgbClr val="000000"/>
                </a:solidFill>
                <a:latin typeface="Courier New" charset="0"/>
              </a:rPr>
              <a:t>1010101111001101</a:t>
            </a:r>
          </a:p>
        </p:txBody>
      </p:sp>
      <p:grpSp>
        <p:nvGrpSpPr>
          <p:cNvPr id="20" name="Group 42">
            <a:extLst>
              <a:ext uri="{FF2B5EF4-FFF2-40B4-BE49-F238E27FC236}">
                <a16:creationId xmlns:a16="http://schemas.microsoft.com/office/drawing/2014/main" id="{DDF13268-3223-CF49-ADAE-C2AFEAD5E455}"/>
              </a:ext>
            </a:extLst>
          </p:cNvPr>
          <p:cNvGrpSpPr>
            <a:grpSpLocks/>
          </p:cNvGrpSpPr>
          <p:nvPr/>
        </p:nvGrpSpPr>
        <p:grpSpPr bwMode="auto">
          <a:xfrm>
            <a:off x="4583905" y="5528994"/>
            <a:ext cx="4216400" cy="538162"/>
            <a:chOff x="1124" y="3693"/>
            <a:chExt cx="2656" cy="339"/>
          </a:xfrm>
        </p:grpSpPr>
        <p:grpSp>
          <p:nvGrpSpPr>
            <p:cNvPr id="21" name="Group 15">
              <a:extLst>
                <a:ext uri="{FF2B5EF4-FFF2-40B4-BE49-F238E27FC236}">
                  <a16:creationId xmlns:a16="http://schemas.microsoft.com/office/drawing/2014/main" id="{AAD44E4E-E19C-F547-B335-17D1762390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24" y="3707"/>
              <a:ext cx="2573" cy="205"/>
              <a:chOff x="1124" y="3716"/>
              <a:chExt cx="2573" cy="205"/>
            </a:xfrm>
          </p:grpSpPr>
          <p:sp>
            <p:nvSpPr>
              <p:cNvPr id="24" name="Rectangle 16">
                <a:extLst>
                  <a:ext uri="{FF2B5EF4-FFF2-40B4-BE49-F238E27FC236}">
                    <a16:creationId xmlns:a16="http://schemas.microsoft.com/office/drawing/2014/main" id="{8CCC25BB-E845-E743-9618-11314881CC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4" y="3716"/>
                <a:ext cx="1286" cy="205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Rectangle 17">
                <a:extLst>
                  <a:ext uri="{FF2B5EF4-FFF2-40B4-BE49-F238E27FC236}">
                    <a16:creationId xmlns:a16="http://schemas.microsoft.com/office/drawing/2014/main" id="{6FE713DE-6A96-F743-9636-DC68B85E1C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11" y="3716"/>
                <a:ext cx="1286" cy="205"/>
              </a:xfrm>
              <a:prstGeom prst="rect">
                <a:avLst/>
              </a:prstGeom>
              <a:noFill/>
              <a:ln w="12700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2" name="Rectangle 18">
              <a:extLst>
                <a:ext uri="{FF2B5EF4-FFF2-40B4-BE49-F238E27FC236}">
                  <a16:creationId xmlns:a16="http://schemas.microsoft.com/office/drawing/2014/main" id="{16E1718C-1726-554B-9A8A-A0D47AEB6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3" y="3693"/>
              <a:ext cx="1657" cy="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9050" tIns="26988" rIns="19050" bIns="26988"/>
            <a:lstStyle/>
            <a:p>
              <a:pPr defTabSz="904875">
                <a:lnSpc>
                  <a:spcPts val="2100"/>
                </a:lnSpc>
                <a:spcBef>
                  <a:spcPts val="600"/>
                </a:spcBef>
                <a:spcAft>
                  <a:spcPts val="600"/>
                </a:spcAft>
                <a:tabLst>
                  <a:tab pos="452438" algn="l"/>
                  <a:tab pos="904875" algn="l"/>
                  <a:tab pos="1357313" algn="l"/>
                </a:tabLst>
              </a:pPr>
              <a:r>
                <a:rPr lang="en-US" sz="1400">
                  <a:solidFill>
                    <a:srgbClr val="000000"/>
                  </a:solidFill>
                  <a:latin typeface="Courier New" charset="0"/>
                </a:rPr>
                <a:t>0101011001111000</a:t>
              </a:r>
            </a:p>
          </p:txBody>
        </p:sp>
        <p:sp>
          <p:nvSpPr>
            <p:cNvPr id="23" name="Rectangle 19">
              <a:extLst>
                <a:ext uri="{FF2B5EF4-FFF2-40B4-BE49-F238E27FC236}">
                  <a16:creationId xmlns:a16="http://schemas.microsoft.com/office/drawing/2014/main" id="{36465ED9-AF00-6D4B-9864-4C54FF13B3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01" y="3693"/>
              <a:ext cx="1279" cy="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9050" tIns="26988" rIns="19050" bIns="26988"/>
            <a:lstStyle/>
            <a:p>
              <a:pPr defTabSz="904875">
                <a:lnSpc>
                  <a:spcPts val="2100"/>
                </a:lnSpc>
                <a:spcBef>
                  <a:spcPts val="600"/>
                </a:spcBef>
                <a:spcAft>
                  <a:spcPts val="600"/>
                </a:spcAft>
                <a:tabLst>
                  <a:tab pos="452438" algn="l"/>
                  <a:tab pos="904875" algn="l"/>
                  <a:tab pos="1357313" algn="l"/>
                </a:tabLst>
              </a:pPr>
              <a:r>
                <a:rPr lang="en-US" sz="1400">
                  <a:solidFill>
                    <a:srgbClr val="000000"/>
                  </a:solidFill>
                  <a:latin typeface="Courier New" charset="0"/>
                </a:rPr>
                <a:t>1010101111001101</a:t>
              </a:r>
            </a:p>
          </p:txBody>
        </p:sp>
      </p:grpSp>
      <p:sp>
        <p:nvSpPr>
          <p:cNvPr id="26" name="Line 20">
            <a:extLst>
              <a:ext uri="{FF2B5EF4-FFF2-40B4-BE49-F238E27FC236}">
                <a16:creationId xmlns:a16="http://schemas.microsoft.com/office/drawing/2014/main" id="{5633D505-04FE-6349-B86E-41E67B3BB9A4}"/>
              </a:ext>
            </a:extLst>
          </p:cNvPr>
          <p:cNvSpPr>
            <a:spLocks noChangeShapeType="1"/>
          </p:cNvSpPr>
          <p:nvPr/>
        </p:nvSpPr>
        <p:spPr bwMode="auto">
          <a:xfrm>
            <a:off x="4106722" y="5419421"/>
            <a:ext cx="494665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Text Box 40">
            <a:extLst>
              <a:ext uri="{FF2B5EF4-FFF2-40B4-BE49-F238E27FC236}">
                <a16:creationId xmlns:a16="http://schemas.microsoft.com/office/drawing/2014/main" id="{A5D69CA6-C51E-5C44-9EC7-F15BEBB0E0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872" y="6130151"/>
            <a:ext cx="85725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1400" dirty="0"/>
              <a:t>Reminder: In MIPS, Logical Immediate instructions (ANDI, ORI, XORI) do not sign-extend their constant operand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7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37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37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37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37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379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379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379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379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7955" grpId="0" uiExpand="1" build="p"/>
      <p:bldP spid="18" grpId="0"/>
      <p:bldP spid="19" grpId="0"/>
      <p:bldP spid="2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6D99B-F0CC-3942-9C31-FB23D1307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MIPS Operations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5F26B0-F4C5-6A40-B0A5-8228DD8ED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ECCA80-82B0-5D4D-92AF-5B3F32343634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4709FA-A22B-C243-891D-C1703580F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750686"/>
            <a:ext cx="7064578" cy="603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9870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Brief of last class</a:t>
            </a:r>
          </a:p>
          <a:p>
            <a:pPr lvl="1">
              <a:defRPr/>
            </a:pPr>
            <a:r>
              <a:rPr lang="en-US" dirty="0"/>
              <a:t>von Neumann model of a computer</a:t>
            </a:r>
          </a:p>
          <a:p>
            <a:pPr lvl="1">
              <a:defRPr/>
            </a:pPr>
            <a:r>
              <a:rPr lang="en-US" dirty="0"/>
              <a:t>Introduction to ISA (Instruction Set Architecture)</a:t>
            </a:r>
          </a:p>
          <a:p>
            <a:pPr indent="-230188">
              <a:defRPr/>
            </a:pPr>
            <a:endParaRPr lang="en-US" dirty="0"/>
          </a:p>
          <a:p>
            <a:pPr indent="-230188">
              <a:defRPr/>
            </a:pPr>
            <a:r>
              <a:rPr lang="en-US" dirty="0"/>
              <a:t>Today</a:t>
            </a:r>
          </a:p>
          <a:p>
            <a:pPr lvl="1">
              <a:defRPr/>
            </a:pPr>
            <a:r>
              <a:rPr lang="en-US" dirty="0"/>
              <a:t>MIPS Instructions</a:t>
            </a:r>
          </a:p>
          <a:p>
            <a:pPr lvl="1">
              <a:defRPr/>
            </a:pPr>
            <a:r>
              <a:rPr lang="en-US" dirty="0"/>
              <a:t>How to use the MIPS Reference Card (Green Card)</a:t>
            </a:r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endParaRPr lang="en-US" dirty="0"/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2BF03E29-55A7-0046-BD87-D82DE7715EE1}" type="slidenum">
              <a:rPr lang="en-US" sz="1400">
                <a:latin typeface="Arial Narrow" charset="0"/>
              </a:rPr>
              <a:pPr/>
              <a:t>2</a:t>
            </a:fld>
            <a:endParaRPr lang="en-US" sz="1400">
              <a:latin typeface="Arial Narrow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Tahoma" charset="0"/>
                <a:cs typeface="ＭＳ Ｐゴシック" charset="0"/>
              </a:rPr>
              <a:t>Exercise</a:t>
            </a:r>
            <a:endParaRPr lang="en-US" dirty="0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708026"/>
            <a:ext cx="8953500" cy="2586038"/>
          </a:xfrm>
        </p:spPr>
        <p:txBody>
          <a:bodyPr/>
          <a:lstStyle/>
          <a:p>
            <a:pPr>
              <a:defRPr/>
            </a:pPr>
            <a:r>
              <a:rPr lang="en-US" sz="2400" dirty="0"/>
              <a:t>Compute the following expression with MIPS Assembly</a:t>
            </a:r>
          </a:p>
          <a:p>
            <a:pPr marL="457200" lvl="1" indent="0">
              <a:buFont typeface="Wingdings" charset="0"/>
              <a:buNone/>
              <a:defRPr/>
            </a:pPr>
            <a:r>
              <a:rPr lang="en-US" sz="2400" dirty="0"/>
              <a:t>			f = (g + h) – (</a:t>
            </a:r>
            <a:r>
              <a:rPr lang="en-US" sz="2400" dirty="0" err="1"/>
              <a:t>i</a:t>
            </a:r>
            <a:r>
              <a:rPr lang="en-US" sz="2400" dirty="0"/>
              <a:t> + j)</a:t>
            </a:r>
          </a:p>
          <a:p>
            <a:pPr marL="12700" lvl="1" indent="0">
              <a:buFont typeface="Wingdings" charset="0"/>
              <a:buNone/>
              <a:defRPr/>
            </a:pPr>
            <a:r>
              <a:rPr lang="en-US" sz="2400" dirty="0"/>
              <a:t>where variables f, g, h, </a:t>
            </a:r>
            <a:r>
              <a:rPr lang="en-US" sz="2400" dirty="0" err="1"/>
              <a:t>i</a:t>
            </a:r>
            <a:r>
              <a:rPr lang="en-US" sz="2400" dirty="0"/>
              <a:t>, and j are assigned to registers $16, $17, $18, $19, and $20 respectively</a:t>
            </a:r>
          </a:p>
        </p:txBody>
      </p:sp>
      <p:sp>
        <p:nvSpPr>
          <p:cNvPr id="62469" name="Slide Number Placeholder 2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E792B206-2AC1-E742-81B1-82148C1BF708}" type="slidenum">
              <a:rPr lang="en-US" sz="1400">
                <a:latin typeface="Arial Narrow" charset="0"/>
              </a:rPr>
              <a:pPr/>
              <a:t>20</a:t>
            </a:fld>
            <a:endParaRPr lang="en-US" sz="1400">
              <a:latin typeface="Arial Narrow" charset="0"/>
            </a:endParaRPr>
          </a:p>
        </p:txBody>
      </p:sp>
      <p:sp>
        <p:nvSpPr>
          <p:cNvPr id="62468" name="Rectangle 3"/>
          <p:cNvSpPr>
            <a:spLocks noChangeArrowheads="1"/>
          </p:cNvSpPr>
          <p:nvPr/>
        </p:nvSpPr>
        <p:spPr bwMode="auto">
          <a:xfrm>
            <a:off x="1219200" y="3563937"/>
            <a:ext cx="2438400" cy="969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8" tIns="44450" rIns="90488" bIns="44450">
            <a:spAutoFit/>
          </a:bodyPr>
          <a:lstStyle/>
          <a:p>
            <a:pPr marL="12700" lvl="1">
              <a:lnSpc>
                <a:spcPct val="70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add $8,$17,$18</a:t>
            </a:r>
          </a:p>
          <a:p>
            <a:pPr marL="12700" lvl="1">
              <a:lnSpc>
                <a:spcPct val="70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add $9,$19,$20</a:t>
            </a:r>
          </a:p>
          <a:p>
            <a:pPr marL="12700" lvl="1">
              <a:lnSpc>
                <a:spcPct val="70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sub $16,$8,$9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C8841A-918A-55A6-387B-A8E08E1CB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2229830"/>
            <a:ext cx="3727545" cy="417097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The Stored-Program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08025"/>
            <a:ext cx="9144000" cy="1970088"/>
          </a:xfrm>
        </p:spPr>
        <p:txBody>
          <a:bodyPr/>
          <a:lstStyle/>
          <a:p>
            <a:pPr>
              <a:defRPr/>
            </a:pPr>
            <a:r>
              <a:rPr lang="en-US" sz="2400" dirty="0"/>
              <a:t>The von Neumann model:</a:t>
            </a:r>
          </a:p>
          <a:p>
            <a:pPr lvl="1">
              <a:defRPr/>
            </a:pPr>
            <a:r>
              <a:rPr lang="en-US" sz="2000" dirty="0"/>
              <a:t>Instructions and Data stored in a common memory (“main memory”)</a:t>
            </a:r>
          </a:p>
          <a:p>
            <a:pPr lvl="1">
              <a:defRPr/>
            </a:pPr>
            <a:r>
              <a:rPr lang="en-US" sz="2000" dirty="0"/>
              <a:t>Sequential semantics:  All instructions execute sequentially (or at least appear sequential to the programmer)</a:t>
            </a:r>
          </a:p>
        </p:txBody>
      </p:sp>
      <p:sp>
        <p:nvSpPr>
          <p:cNvPr id="3482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0538B289-AE52-3848-95BE-D3E73E5D00D4}" type="slidenum">
              <a:rPr lang="en-US" sz="1400">
                <a:latin typeface="Arial Narrow" charset="0"/>
              </a:rPr>
              <a:pPr/>
              <a:t>3</a:t>
            </a:fld>
            <a:endParaRPr lang="en-US" sz="1400">
              <a:latin typeface="Arial Narrow" charset="0"/>
            </a:endParaRPr>
          </a:p>
        </p:txBody>
      </p:sp>
      <p:grpSp>
        <p:nvGrpSpPr>
          <p:cNvPr id="2" name="Group 52"/>
          <p:cNvGrpSpPr>
            <a:grpSpLocks/>
          </p:cNvGrpSpPr>
          <p:nvPr/>
        </p:nvGrpSpPr>
        <p:grpSpPr bwMode="auto">
          <a:xfrm>
            <a:off x="430213" y="2220913"/>
            <a:ext cx="8334375" cy="3117850"/>
            <a:chOff x="271" y="1399"/>
            <a:chExt cx="5250" cy="1964"/>
          </a:xfrm>
        </p:grpSpPr>
        <p:sp>
          <p:nvSpPr>
            <p:cNvPr id="34822" name="Text Box 5"/>
            <p:cNvSpPr txBox="1">
              <a:spLocks noChangeArrowheads="1"/>
            </p:cNvSpPr>
            <p:nvPr/>
          </p:nvSpPr>
          <p:spPr bwMode="auto">
            <a:xfrm>
              <a:off x="271" y="1857"/>
              <a:ext cx="2400" cy="582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marL="233363" indent="-233363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1800" b="0">
                  <a:latin typeface="Tahoma" charset="0"/>
                </a:rPr>
                <a:t>Key idea: Memory holds not only data, but </a:t>
              </a:r>
              <a:r>
                <a:rPr lang="en-US" sz="1800" b="0" i="1">
                  <a:latin typeface="Tahoma" charset="0"/>
                </a:rPr>
                <a:t>coded instructions</a:t>
              </a:r>
              <a:r>
                <a:rPr lang="en-US" sz="1800" b="0">
                  <a:latin typeface="Tahoma" charset="0"/>
                </a:rPr>
                <a:t> that make up a </a:t>
              </a:r>
              <a:r>
                <a:rPr lang="en-US" sz="1800" b="0" i="1">
                  <a:latin typeface="Tahoma" charset="0"/>
                </a:rPr>
                <a:t>program</a:t>
              </a:r>
              <a:r>
                <a:rPr lang="en-US" sz="1800" b="0">
                  <a:latin typeface="Tahoma" charset="0"/>
                </a:rPr>
                <a:t>.</a:t>
              </a:r>
            </a:p>
          </p:txBody>
        </p:sp>
        <p:grpSp>
          <p:nvGrpSpPr>
            <p:cNvPr id="34823" name="Group 7"/>
            <p:cNvGrpSpPr>
              <a:grpSpLocks/>
            </p:cNvGrpSpPr>
            <p:nvPr/>
          </p:nvGrpSpPr>
          <p:grpSpPr bwMode="auto">
            <a:xfrm>
              <a:off x="3014" y="2047"/>
              <a:ext cx="816" cy="305"/>
              <a:chOff x="2239" y="1767"/>
              <a:chExt cx="816" cy="305"/>
            </a:xfrm>
          </p:grpSpPr>
          <p:sp>
            <p:nvSpPr>
              <p:cNvPr id="34853" name="Rectangle 8"/>
              <p:cNvSpPr>
                <a:spLocks noChangeArrowheads="1"/>
              </p:cNvSpPr>
              <p:nvPr/>
            </p:nvSpPr>
            <p:spPr bwMode="auto">
              <a:xfrm>
                <a:off x="2239" y="1767"/>
                <a:ext cx="816" cy="291"/>
              </a:xfrm>
              <a:prstGeom prst="rect">
                <a:avLst/>
              </a:prstGeom>
              <a:solidFill>
                <a:srgbClr val="FFCC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ahoma" charset="0"/>
                </a:endParaRPr>
              </a:p>
            </p:txBody>
          </p:sp>
          <p:sp>
            <p:nvSpPr>
              <p:cNvPr id="34854" name="Text Box 9"/>
              <p:cNvSpPr txBox="1">
                <a:spLocks noChangeArrowheads="1"/>
              </p:cNvSpPr>
              <p:nvPr/>
            </p:nvSpPr>
            <p:spPr bwMode="auto">
              <a:xfrm>
                <a:off x="2239" y="1781"/>
                <a:ext cx="816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200" b="0">
                    <a:latin typeface="Tahoma" charset="0"/>
                  </a:rPr>
                  <a:t>Central</a:t>
                </a:r>
              </a:p>
              <a:p>
                <a:pPr algn="ctr"/>
                <a:r>
                  <a:rPr lang="en-US" sz="1200" b="0">
                    <a:latin typeface="Tahoma" charset="0"/>
                  </a:rPr>
                  <a:t>Processing Unit</a:t>
                </a:r>
              </a:p>
            </p:txBody>
          </p:sp>
        </p:grpSp>
        <p:sp>
          <p:nvSpPr>
            <p:cNvPr id="34824" name="Line 13"/>
            <p:cNvSpPr>
              <a:spLocks noChangeShapeType="1"/>
            </p:cNvSpPr>
            <p:nvPr/>
          </p:nvSpPr>
          <p:spPr bwMode="auto">
            <a:xfrm>
              <a:off x="3830" y="2192"/>
              <a:ext cx="480" cy="0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grpSp>
          <p:nvGrpSpPr>
            <p:cNvPr id="34825" name="Group 51"/>
            <p:cNvGrpSpPr>
              <a:grpSpLocks/>
            </p:cNvGrpSpPr>
            <p:nvPr/>
          </p:nvGrpSpPr>
          <p:grpSpPr bwMode="auto">
            <a:xfrm>
              <a:off x="4310" y="1399"/>
              <a:ext cx="1211" cy="1964"/>
              <a:chOff x="4310" y="1399"/>
              <a:chExt cx="1211" cy="1964"/>
            </a:xfrm>
          </p:grpSpPr>
          <p:grpSp>
            <p:nvGrpSpPr>
              <p:cNvPr id="34826" name="Group 48"/>
              <p:cNvGrpSpPr>
                <a:grpSpLocks/>
              </p:cNvGrpSpPr>
              <p:nvPr/>
            </p:nvGrpSpPr>
            <p:grpSpPr bwMode="auto">
              <a:xfrm>
                <a:off x="4310" y="1399"/>
                <a:ext cx="1211" cy="1473"/>
                <a:chOff x="4310" y="1399"/>
                <a:chExt cx="1211" cy="1473"/>
              </a:xfrm>
            </p:grpSpPr>
            <p:sp>
              <p:nvSpPr>
                <p:cNvPr id="34828" name="Rectangle 15"/>
                <p:cNvSpPr>
                  <a:spLocks noChangeArrowheads="1"/>
                </p:cNvSpPr>
                <p:nvPr/>
              </p:nvSpPr>
              <p:spPr bwMode="auto">
                <a:xfrm>
                  <a:off x="4310" y="1967"/>
                  <a:ext cx="1210" cy="291"/>
                </a:xfrm>
                <a:prstGeom prst="rect">
                  <a:avLst/>
                </a:prstGeom>
                <a:solidFill>
                  <a:srgbClr val="CCEC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anchor="ctr">
                  <a:spAutoFit/>
                </a:bodyPr>
                <a:lstStyle/>
                <a:p>
                  <a:endParaRPr lang="en-US">
                    <a:latin typeface="Tahoma" charset="0"/>
                  </a:endParaRPr>
                </a:p>
              </p:txBody>
            </p:sp>
            <p:sp>
              <p:nvSpPr>
                <p:cNvPr id="34829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4416" y="1399"/>
                  <a:ext cx="977" cy="23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800" b="0">
                      <a:latin typeface="Tahoma" charset="0"/>
                    </a:rPr>
                    <a:t>Main Memory</a:t>
                  </a:r>
                </a:p>
              </p:txBody>
            </p:sp>
            <p:sp>
              <p:nvSpPr>
                <p:cNvPr id="34830" name="Line 30"/>
                <p:cNvSpPr>
                  <a:spLocks noChangeShapeType="1"/>
                </p:cNvSpPr>
                <p:nvPr/>
              </p:nvSpPr>
              <p:spPr bwMode="auto">
                <a:xfrm>
                  <a:off x="4416" y="2192"/>
                  <a:ext cx="76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en-US"/>
                </a:p>
              </p:txBody>
            </p:sp>
            <p:grpSp>
              <p:nvGrpSpPr>
                <p:cNvPr id="34831" name="Group 46"/>
                <p:cNvGrpSpPr>
                  <a:grpSpLocks/>
                </p:cNvGrpSpPr>
                <p:nvPr/>
              </p:nvGrpSpPr>
              <p:grpSpPr bwMode="auto">
                <a:xfrm>
                  <a:off x="4310" y="1616"/>
                  <a:ext cx="1211" cy="482"/>
                  <a:chOff x="326" y="2976"/>
                  <a:chExt cx="1211" cy="482"/>
                </a:xfrm>
              </p:grpSpPr>
              <p:sp>
                <p:nvSpPr>
                  <p:cNvPr id="34844" name="Rectangle 31"/>
                  <p:cNvSpPr>
                    <a:spLocks noChangeArrowheads="1"/>
                  </p:cNvSpPr>
                  <p:nvPr/>
                </p:nvSpPr>
                <p:spPr bwMode="auto">
                  <a:xfrm>
                    <a:off x="326" y="3047"/>
                    <a:ext cx="1211" cy="291"/>
                  </a:xfrm>
                  <a:prstGeom prst="rect">
                    <a:avLst/>
                  </a:prstGeom>
                  <a:gradFill rotWithShape="0">
                    <a:gsLst>
                      <a:gs pos="0">
                        <a:srgbClr val="CCECFF"/>
                      </a:gs>
                      <a:gs pos="50000">
                        <a:srgbClr val="FFFF00"/>
                      </a:gs>
                      <a:gs pos="100000">
                        <a:srgbClr val="CCECFF"/>
                      </a:gs>
                    </a:gsLst>
                    <a:lin ang="54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anchor="ctr">
                    <a:spAutoFit/>
                  </a:bodyPr>
                  <a:lstStyle/>
                  <a:p>
                    <a:endParaRPr lang="en-US">
                      <a:latin typeface="Tahoma" charset="0"/>
                    </a:endParaRPr>
                  </a:p>
                </p:txBody>
              </p:sp>
              <p:grpSp>
                <p:nvGrpSpPr>
                  <p:cNvPr id="34845" name="Group 24"/>
                  <p:cNvGrpSpPr>
                    <a:grpSpLocks/>
                  </p:cNvGrpSpPr>
                  <p:nvPr/>
                </p:nvGrpSpPr>
                <p:grpSpPr bwMode="auto">
                  <a:xfrm>
                    <a:off x="326" y="2976"/>
                    <a:ext cx="1210" cy="480"/>
                    <a:chOff x="4183" y="1536"/>
                    <a:chExt cx="1210" cy="480"/>
                  </a:xfrm>
                </p:grpSpPr>
                <p:sp>
                  <p:nvSpPr>
                    <p:cNvPr id="34849" name="Line 1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4183" y="1687"/>
                      <a:ext cx="1210" cy="0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>
                      <a:spAutoFit/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4850" name="Line 1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4183" y="2016"/>
                      <a:ext cx="1210" cy="0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>
                      <a:spAutoFit/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4851" name="Line 20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4183" y="1856"/>
                      <a:ext cx="1210" cy="0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>
                      <a:spAutoFit/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4852" name="Line 21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4183" y="1536"/>
                      <a:ext cx="1210" cy="0"/>
                    </a:xfrm>
                    <a:prstGeom prst="line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="" xmlns:a14="http://schemas.microsoft.com/office/drawing/2010/main">
                          <a:noFill/>
                        </a14:hiddenFill>
                      </a:ext>
                    </a:extLst>
                  </p:spPr>
                  <p:txBody>
                    <a:bodyPr wrap="none">
                      <a:spAutoFit/>
                    </a:bodyPr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4846" name="Text Box 38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32" y="2976"/>
                    <a:ext cx="642" cy="19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  <a:cs typeface="ＭＳ Ｐゴシック" charset="0"/>
                      </a:defRPr>
                    </a:lvl1pPr>
                    <a:lvl2pPr marL="742950" indent="-28575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2pPr>
                    <a:lvl3pPr marL="11430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3pPr>
                    <a:lvl4pPr marL="16002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4pPr>
                    <a:lvl5pPr marL="20574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9pPr>
                  </a:lstStyle>
                  <a:p>
                    <a:r>
                      <a:rPr lang="en-US" sz="1400" b="0">
                        <a:latin typeface="Tahoma" charset="0"/>
                      </a:rPr>
                      <a:t>instruction</a:t>
                    </a:r>
                  </a:p>
                </p:txBody>
              </p:sp>
              <p:sp>
                <p:nvSpPr>
                  <p:cNvPr id="34847" name="Text Box 39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32" y="3104"/>
                    <a:ext cx="642" cy="19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  <a:cs typeface="ＭＳ Ｐゴシック" charset="0"/>
                      </a:defRPr>
                    </a:lvl1pPr>
                    <a:lvl2pPr marL="742950" indent="-28575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2pPr>
                    <a:lvl3pPr marL="11430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3pPr>
                    <a:lvl4pPr marL="16002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4pPr>
                    <a:lvl5pPr marL="20574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9pPr>
                  </a:lstStyle>
                  <a:p>
                    <a:r>
                      <a:rPr lang="en-US" sz="1400" b="0">
                        <a:latin typeface="Tahoma" charset="0"/>
                      </a:rPr>
                      <a:t>instruction</a:t>
                    </a:r>
                  </a:p>
                </p:txBody>
              </p:sp>
              <p:sp>
                <p:nvSpPr>
                  <p:cNvPr id="34848" name="Text Box 40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32" y="3264"/>
                    <a:ext cx="642" cy="19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  <a:cs typeface="ＭＳ Ｐゴシック" charset="0"/>
                      </a:defRPr>
                    </a:lvl1pPr>
                    <a:lvl2pPr marL="742950" indent="-28575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2pPr>
                    <a:lvl3pPr marL="11430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3pPr>
                    <a:lvl4pPr marL="16002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4pPr>
                    <a:lvl5pPr marL="20574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9pPr>
                  </a:lstStyle>
                  <a:p>
                    <a:r>
                      <a:rPr lang="en-US" sz="1400" b="0">
                        <a:latin typeface="Tahoma" charset="0"/>
                      </a:rPr>
                      <a:t>instruction</a:t>
                    </a:r>
                  </a:p>
                </p:txBody>
              </p:sp>
            </p:grpSp>
            <p:grpSp>
              <p:nvGrpSpPr>
                <p:cNvPr id="34832" name="Group 45"/>
                <p:cNvGrpSpPr>
                  <a:grpSpLocks/>
                </p:cNvGrpSpPr>
                <p:nvPr/>
              </p:nvGrpSpPr>
              <p:grpSpPr bwMode="auto">
                <a:xfrm>
                  <a:off x="4310" y="2352"/>
                  <a:ext cx="1211" cy="520"/>
                  <a:chOff x="1967" y="3168"/>
                  <a:chExt cx="1211" cy="520"/>
                </a:xfrm>
              </p:grpSpPr>
              <p:grpSp>
                <p:nvGrpSpPr>
                  <p:cNvPr id="34834" name="Group 41"/>
                  <p:cNvGrpSpPr>
                    <a:grpSpLocks/>
                  </p:cNvGrpSpPr>
                  <p:nvPr/>
                </p:nvGrpSpPr>
                <p:grpSpPr bwMode="auto">
                  <a:xfrm>
                    <a:off x="1967" y="3176"/>
                    <a:ext cx="1211" cy="480"/>
                    <a:chOff x="1968" y="3176"/>
                    <a:chExt cx="1211" cy="480"/>
                  </a:xfrm>
                </p:grpSpPr>
                <p:sp>
                  <p:nvSpPr>
                    <p:cNvPr id="34838" name="Rectangle 3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968" y="3287"/>
                      <a:ext cx="1211" cy="291"/>
                    </a:xfrm>
                    <a:prstGeom prst="rect">
                      <a:avLst/>
                    </a:prstGeom>
                    <a:gradFill rotWithShape="0">
                      <a:gsLst>
                        <a:gs pos="0">
                          <a:srgbClr val="CCECFF"/>
                        </a:gs>
                        <a:gs pos="50000">
                          <a:srgbClr val="FFCCFF"/>
                        </a:gs>
                        <a:gs pos="100000">
                          <a:srgbClr val="CCECFF"/>
                        </a:gs>
                      </a:gsLst>
                      <a:lin ang="5400000" scaled="1"/>
                    </a:gradFill>
                    <a:ln>
                      <a:noFill/>
                    </a:ln>
                    <a:extLst>
                      <a:ext uri="{91240B29-F687-4f45-9708-019B960494DF}">
                        <a14:hiddenLine xmlns=""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 anchor="ctr">
                      <a:spAutoFit/>
                    </a:bodyPr>
                    <a:lstStyle/>
                    <a:p>
                      <a:endParaRPr lang="en-US">
                        <a:latin typeface="Tahoma" charset="0"/>
                      </a:endParaRPr>
                    </a:p>
                  </p:txBody>
                </p:sp>
                <p:grpSp>
                  <p:nvGrpSpPr>
                    <p:cNvPr id="34839" name="Group 33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968" y="3176"/>
                      <a:ext cx="1210" cy="480"/>
                      <a:chOff x="4183" y="1536"/>
                      <a:chExt cx="1210" cy="480"/>
                    </a:xfrm>
                  </p:grpSpPr>
                  <p:sp>
                    <p:nvSpPr>
                      <p:cNvPr id="34840" name="Line 34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4183" y="1687"/>
                        <a:ext cx="1210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34841" name="Line 35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4183" y="2016"/>
                        <a:ext cx="1210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34842" name="Line 36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4183" y="1856"/>
                        <a:ext cx="1210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34843" name="Line 37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4183" y="1536"/>
                        <a:ext cx="1210" cy="0"/>
                      </a:xfrm>
                      <a:prstGeom prst="line">
                        <a:avLst/>
                      </a:prstGeom>
                      <a:noFill/>
                      <a:ln w="9525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noFill/>
                          </a14:hiddenFill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/>
                      <a:p>
                        <a:endParaRPr lang="en-US"/>
                      </a:p>
                    </p:txBody>
                  </p:sp>
                </p:grpSp>
              </p:grpSp>
              <p:sp>
                <p:nvSpPr>
                  <p:cNvPr id="34835" name="Text Box 42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238" y="3168"/>
                    <a:ext cx="642" cy="19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  <a:cs typeface="ＭＳ Ｐゴシック" charset="0"/>
                      </a:defRPr>
                    </a:lvl1pPr>
                    <a:lvl2pPr marL="742950" indent="-28575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2pPr>
                    <a:lvl3pPr marL="11430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3pPr>
                    <a:lvl4pPr marL="16002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4pPr>
                    <a:lvl5pPr marL="20574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9pPr>
                  </a:lstStyle>
                  <a:p>
                    <a:r>
                      <a:rPr lang="en-US" sz="1400" b="0">
                        <a:latin typeface="Tahoma" charset="0"/>
                      </a:rPr>
                      <a:t>data</a:t>
                    </a:r>
                  </a:p>
                </p:txBody>
              </p:sp>
              <p:sp>
                <p:nvSpPr>
                  <p:cNvPr id="34836" name="Text Box 4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238" y="3327"/>
                    <a:ext cx="642" cy="19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  <a:cs typeface="ＭＳ Ｐゴシック" charset="0"/>
                      </a:defRPr>
                    </a:lvl1pPr>
                    <a:lvl2pPr marL="742950" indent="-28575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2pPr>
                    <a:lvl3pPr marL="11430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3pPr>
                    <a:lvl4pPr marL="16002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4pPr>
                    <a:lvl5pPr marL="20574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9pPr>
                  </a:lstStyle>
                  <a:p>
                    <a:r>
                      <a:rPr lang="en-US" sz="1400" b="0">
                        <a:latin typeface="Tahoma" charset="0"/>
                      </a:rPr>
                      <a:t>data</a:t>
                    </a:r>
                  </a:p>
                </p:txBody>
              </p:sp>
              <p:sp>
                <p:nvSpPr>
                  <p:cNvPr id="34837" name="Text Box 4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238" y="3496"/>
                    <a:ext cx="642" cy="19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  <a:cs typeface="ＭＳ Ｐゴシック" charset="0"/>
                      </a:defRPr>
                    </a:lvl1pPr>
                    <a:lvl2pPr marL="742950" indent="-28575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2pPr>
                    <a:lvl3pPr marL="11430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3pPr>
                    <a:lvl4pPr marL="16002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4pPr>
                    <a:lvl5pPr marL="20574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9pPr>
                  </a:lstStyle>
                  <a:p>
                    <a:r>
                      <a:rPr lang="en-US" sz="1400" b="0">
                        <a:latin typeface="Tahoma" charset="0"/>
                      </a:rPr>
                      <a:t>data</a:t>
                    </a:r>
                  </a:p>
                </p:txBody>
              </p:sp>
            </p:grpSp>
            <p:sp>
              <p:nvSpPr>
                <p:cNvPr id="34833" name="Rectangle 47"/>
                <p:cNvSpPr>
                  <a:spLocks noChangeArrowheads="1"/>
                </p:cNvSpPr>
                <p:nvPr/>
              </p:nvSpPr>
              <p:spPr bwMode="auto">
                <a:xfrm>
                  <a:off x="4310" y="1967"/>
                  <a:ext cx="1210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>
                  <a:spAutoFit/>
                </a:bodyPr>
                <a:lstStyle/>
                <a:p>
                  <a:endParaRPr lang="en-US">
                    <a:latin typeface="Tahoma" charset="0"/>
                  </a:endParaRPr>
                </a:p>
              </p:txBody>
            </p:sp>
          </p:grpSp>
          <p:sp>
            <p:nvSpPr>
              <p:cNvPr id="34827" name="Freeform 50"/>
              <p:cNvSpPr>
                <a:spLocks/>
              </p:cNvSpPr>
              <p:nvPr/>
            </p:nvSpPr>
            <p:spPr bwMode="auto">
              <a:xfrm>
                <a:off x="4320" y="3072"/>
                <a:ext cx="1200" cy="291"/>
              </a:xfrm>
              <a:custGeom>
                <a:avLst/>
                <a:gdLst>
                  <a:gd name="T0" fmla="*/ 0 w 1200"/>
                  <a:gd name="T1" fmla="*/ 0 h 168"/>
                  <a:gd name="T2" fmla="*/ 86 w 1200"/>
                  <a:gd name="T3" fmla="*/ 481421 h 168"/>
                  <a:gd name="T4" fmla="*/ 355 w 1200"/>
                  <a:gd name="T5" fmla="*/ 269083 h 168"/>
                  <a:gd name="T6" fmla="*/ 625 w 1200"/>
                  <a:gd name="T7" fmla="*/ 616610 h 168"/>
                  <a:gd name="T8" fmla="*/ 901 w 1200"/>
                  <a:gd name="T9" fmla="*/ 155347 h 168"/>
                  <a:gd name="T10" fmla="*/ 1036 w 1200"/>
                  <a:gd name="T11" fmla="*/ 502361 h 168"/>
                  <a:gd name="T12" fmla="*/ 1200 w 1200"/>
                  <a:gd name="T13" fmla="*/ 0 h 16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200"/>
                  <a:gd name="T22" fmla="*/ 0 h 168"/>
                  <a:gd name="T23" fmla="*/ 1200 w 1200"/>
                  <a:gd name="T24" fmla="*/ 168 h 16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200" h="168">
                    <a:moveTo>
                      <a:pt x="0" y="0"/>
                    </a:moveTo>
                    <a:cubicBezTo>
                      <a:pt x="14" y="21"/>
                      <a:pt x="27" y="115"/>
                      <a:pt x="86" y="127"/>
                    </a:cubicBezTo>
                    <a:cubicBezTo>
                      <a:pt x="145" y="139"/>
                      <a:pt x="265" y="65"/>
                      <a:pt x="355" y="71"/>
                    </a:cubicBezTo>
                    <a:cubicBezTo>
                      <a:pt x="445" y="77"/>
                      <a:pt x="534" y="168"/>
                      <a:pt x="625" y="163"/>
                    </a:cubicBezTo>
                    <a:cubicBezTo>
                      <a:pt x="716" y="158"/>
                      <a:pt x="833" y="46"/>
                      <a:pt x="901" y="41"/>
                    </a:cubicBezTo>
                    <a:cubicBezTo>
                      <a:pt x="969" y="36"/>
                      <a:pt x="986" y="140"/>
                      <a:pt x="1036" y="133"/>
                    </a:cubicBezTo>
                    <a:cubicBezTo>
                      <a:pt x="1086" y="126"/>
                      <a:pt x="1166" y="28"/>
                      <a:pt x="1200" y="0"/>
                    </a:cubicBezTo>
                  </a:path>
                </a:pathLst>
              </a:custGeom>
              <a:solidFill>
                <a:srgbClr val="CCEC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42" name="Content Placeholder 2"/>
          <p:cNvSpPr txBox="1">
            <a:spLocks/>
          </p:cNvSpPr>
          <p:nvPr/>
        </p:nvSpPr>
        <p:spPr bwMode="auto">
          <a:xfrm>
            <a:off x="-53712" y="3871913"/>
            <a:ext cx="6858000" cy="256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2863" tIns="137148" rIns="182863" bIns="137148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charset="0"/>
              <a:buChar char="ã"/>
              <a:defRPr kumimoji="1" sz="2800">
                <a:solidFill>
                  <a:schemeClr val="accent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85000"/>
              <a:buFont typeface="Wingdings" charset="0"/>
              <a:buChar char="l"/>
              <a:defRPr kumimoji="1" sz="2300">
                <a:solidFill>
                  <a:schemeClr val="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charset="0"/>
              <a:buChar char="Ø"/>
              <a:defRPr kumimoji="1" sz="200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ＭＳ Ｐゴシック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800" b="0" dirty="0">
                <a:effectLst/>
                <a:latin typeface="Tahoma" charset="0"/>
              </a:rPr>
              <a:t>CPU fetches and executes instructions from memory ...</a:t>
            </a:r>
          </a:p>
          <a:p>
            <a:pPr lvl="1">
              <a:spcBef>
                <a:spcPct val="50000"/>
              </a:spcBef>
              <a:buFontTx/>
              <a:buChar char="•"/>
              <a:defRPr/>
            </a:pPr>
            <a:r>
              <a:rPr lang="en-US" sz="1800" b="0" dirty="0">
                <a:effectLst/>
                <a:latin typeface="Tahoma" charset="0"/>
              </a:rPr>
              <a:t>The CPU is a hardware interpreter</a:t>
            </a:r>
          </a:p>
          <a:p>
            <a:pPr lvl="1">
              <a:spcBef>
                <a:spcPct val="50000"/>
              </a:spcBef>
              <a:buFontTx/>
              <a:buChar char="•"/>
              <a:defRPr/>
            </a:pPr>
            <a:r>
              <a:rPr lang="en-US" sz="1800" b="0" dirty="0">
                <a:effectLst/>
                <a:latin typeface="Tahoma" charset="0"/>
              </a:rPr>
              <a:t>Program </a:t>
            </a:r>
            <a:r>
              <a:rPr lang="en-US" sz="1800" b="0" dirty="0">
                <a:solidFill>
                  <a:srgbClr val="CC0000"/>
                </a:solidFill>
                <a:effectLst/>
                <a:latin typeface="Tahoma" charset="0"/>
              </a:rPr>
              <a:t>IS</a:t>
            </a:r>
            <a:r>
              <a:rPr lang="en-US" sz="1800" b="0" dirty="0">
                <a:effectLst/>
                <a:latin typeface="Tahoma" charset="0"/>
              </a:rPr>
              <a:t> simply data for this interpreter </a:t>
            </a:r>
          </a:p>
          <a:p>
            <a:pPr lvl="1">
              <a:spcBef>
                <a:spcPct val="50000"/>
              </a:spcBef>
              <a:buFontTx/>
              <a:buChar char="•"/>
              <a:defRPr/>
            </a:pPr>
            <a:r>
              <a:rPr lang="en-US" sz="1800" b="0" dirty="0">
                <a:effectLst/>
                <a:latin typeface="Tahoma" charset="0"/>
              </a:rPr>
              <a:t>Main memory: Single expandable resource pool</a:t>
            </a:r>
            <a:br>
              <a:rPr lang="en-US" sz="1800" b="0" dirty="0">
                <a:effectLst/>
                <a:latin typeface="Tahoma" charset="0"/>
              </a:rPr>
            </a:br>
            <a:r>
              <a:rPr lang="en-US" sz="1800" b="0" dirty="0">
                <a:effectLst/>
                <a:latin typeface="Tahoma" charset="0"/>
              </a:rPr>
              <a:t>- constrains both data and program size</a:t>
            </a:r>
            <a:br>
              <a:rPr lang="en-US" sz="1800" b="0" dirty="0">
                <a:effectLst/>
                <a:latin typeface="Tahoma" charset="0"/>
              </a:rPr>
            </a:br>
            <a:r>
              <a:rPr lang="en-US" sz="1800" b="0" dirty="0">
                <a:effectLst/>
                <a:latin typeface="Tahoma" charset="0"/>
              </a:rPr>
              <a:t>- don’</a:t>
            </a:r>
            <a:r>
              <a:rPr lang="en-US" altLang="ja-JP" sz="1800" b="0" dirty="0">
                <a:effectLst/>
                <a:latin typeface="Tahoma" charset="0"/>
              </a:rPr>
              <a:t>t need to make separate decisions of </a:t>
            </a:r>
            <a:br>
              <a:rPr lang="en-US" altLang="ja-JP" sz="1800" b="0" dirty="0">
                <a:effectLst/>
                <a:latin typeface="Tahoma" charset="0"/>
              </a:rPr>
            </a:br>
            <a:r>
              <a:rPr lang="en-US" altLang="ja-JP" sz="1800" b="0" dirty="0">
                <a:effectLst/>
                <a:latin typeface="Tahoma" charset="0"/>
              </a:rPr>
              <a:t>  how large of a program or data memory to buy</a:t>
            </a:r>
            <a:endParaRPr lang="en-US" sz="1800" b="0" dirty="0">
              <a:effectLst/>
              <a:latin typeface="Tahoma" charset="0"/>
            </a:endParaRPr>
          </a:p>
          <a:p>
            <a:pPr lvl="1">
              <a:defRPr/>
            </a:pPr>
            <a:endParaRPr lang="en-US" sz="2000" b="0" dirty="0">
              <a:effectLst/>
            </a:endParaRPr>
          </a:p>
          <a:p>
            <a:pPr>
              <a:defRPr/>
            </a:pPr>
            <a:endParaRPr lang="en-US" sz="24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045288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F78FC-947D-D74E-BA86-EAE5FA521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9A2A21-7406-074D-B127-378CDEF28E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A61889-E135-564A-857A-F15D184E0CC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CC0F17-64EE-CE43-A472-8F062EC28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838200"/>
            <a:ext cx="4766930" cy="5334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E9E3836-851D-CC46-8772-0E63EE92D679}"/>
              </a:ext>
            </a:extLst>
          </p:cNvPr>
          <p:cNvSpPr/>
          <p:nvPr/>
        </p:nvSpPr>
        <p:spPr bwMode="auto">
          <a:xfrm>
            <a:off x="2362200" y="1066800"/>
            <a:ext cx="4766930" cy="152400"/>
          </a:xfrm>
          <a:prstGeom prst="rect">
            <a:avLst/>
          </a:prstGeom>
          <a:solidFill>
            <a:srgbClr val="F2AE29">
              <a:alpha val="1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CE077C-FF23-B645-88FF-BA2DB65A43EA}"/>
              </a:ext>
            </a:extLst>
          </p:cNvPr>
          <p:cNvSpPr/>
          <p:nvPr/>
        </p:nvSpPr>
        <p:spPr bwMode="auto">
          <a:xfrm>
            <a:off x="2377611" y="1230330"/>
            <a:ext cx="4766930" cy="152400"/>
          </a:xfrm>
          <a:prstGeom prst="rect">
            <a:avLst/>
          </a:prstGeom>
          <a:solidFill>
            <a:srgbClr val="F2AE29">
              <a:alpha val="1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E28C4A-715C-8E40-931D-E7C144BBAB70}"/>
              </a:ext>
            </a:extLst>
          </p:cNvPr>
          <p:cNvSpPr/>
          <p:nvPr/>
        </p:nvSpPr>
        <p:spPr bwMode="auto">
          <a:xfrm>
            <a:off x="2369906" y="5212080"/>
            <a:ext cx="4766930" cy="320040"/>
          </a:xfrm>
          <a:prstGeom prst="rect">
            <a:avLst/>
          </a:prstGeom>
          <a:solidFill>
            <a:srgbClr val="F2AE29">
              <a:alpha val="1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7FEF61-35D6-EA39-4534-9BDF81AF9566}"/>
              </a:ext>
            </a:extLst>
          </p:cNvPr>
          <p:cNvSpPr txBox="1"/>
          <p:nvPr/>
        </p:nvSpPr>
        <p:spPr>
          <a:xfrm>
            <a:off x="1075024" y="5971400"/>
            <a:ext cx="577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b="0" i="0" dirty="0">
                <a:solidFill>
                  <a:srgbClr val="333333"/>
                </a:solidFill>
                <a:effectLst/>
                <a:latin typeface="inter-regular"/>
              </a:rPr>
              <a:t>11111</a:t>
            </a:r>
            <a:endParaRPr lang="en-US" sz="1600" b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064165-995F-FB53-8D4D-55AC10B0FDEF}"/>
              </a:ext>
            </a:extLst>
          </p:cNvPr>
          <p:cNvSpPr txBox="1"/>
          <p:nvPr/>
        </p:nvSpPr>
        <p:spPr>
          <a:xfrm>
            <a:off x="1191967" y="1025539"/>
            <a:ext cx="52931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050" b="0" i="0" dirty="0">
                <a:solidFill>
                  <a:srgbClr val="333333"/>
                </a:solidFill>
                <a:effectLst/>
                <a:latin typeface="inter-regular"/>
              </a:rPr>
              <a:t>00000</a:t>
            </a:r>
            <a:endParaRPr lang="en-US" sz="1600" b="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476185-BD35-DE16-9BD6-55D6A8789A57}"/>
              </a:ext>
            </a:extLst>
          </p:cNvPr>
          <p:cNvSpPr txBox="1"/>
          <p:nvPr/>
        </p:nvSpPr>
        <p:spPr>
          <a:xfrm>
            <a:off x="1167922" y="4546978"/>
            <a:ext cx="577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b="0" i="0" dirty="0">
                <a:solidFill>
                  <a:srgbClr val="333333"/>
                </a:solidFill>
                <a:effectLst/>
                <a:latin typeface="inter-regular"/>
              </a:rPr>
              <a:t>10110</a:t>
            </a:r>
            <a:endParaRPr lang="en-US" sz="1600" b="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31E8EF0-EBDA-FDF6-7DE9-61798DC7B141}"/>
              </a:ext>
            </a:extLst>
          </p:cNvPr>
          <p:cNvCxnSpPr/>
          <p:nvPr/>
        </p:nvCxnSpPr>
        <p:spPr bwMode="auto">
          <a:xfrm>
            <a:off x="1755560" y="4685478"/>
            <a:ext cx="86986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D4E7882-C09E-5127-9D0C-3629B33B66F6}"/>
              </a:ext>
            </a:extLst>
          </p:cNvPr>
          <p:cNvCxnSpPr/>
          <p:nvPr/>
        </p:nvCxnSpPr>
        <p:spPr bwMode="auto">
          <a:xfrm>
            <a:off x="1593585" y="6109900"/>
            <a:ext cx="86986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821C4C2-D7C6-AE07-FA00-4461981D0677}"/>
              </a:ext>
            </a:extLst>
          </p:cNvPr>
          <p:cNvCxnSpPr/>
          <p:nvPr/>
        </p:nvCxnSpPr>
        <p:spPr bwMode="auto">
          <a:xfrm>
            <a:off x="1721279" y="1152497"/>
            <a:ext cx="86986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23940528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ym typeface="Symbol" charset="0"/>
              </a:rPr>
              <a:t>Recap:  MIPS</a:t>
            </a:r>
            <a:r>
              <a:rPr lang="en-US" dirty="0"/>
              <a:t> Instruction Formats</a:t>
            </a:r>
          </a:p>
        </p:txBody>
      </p:sp>
      <p:sp>
        <p:nvSpPr>
          <p:cNvPr id="169" name="Content Placeholder 16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sz="2000" dirty="0"/>
              <a:t>All MIPS instructions fit into a single 32-bit word</a:t>
            </a:r>
          </a:p>
          <a:p>
            <a:pPr>
              <a:spcAft>
                <a:spcPts val="600"/>
              </a:spcAft>
              <a:defRPr/>
            </a:pPr>
            <a:r>
              <a:rPr lang="en-US" sz="2000" dirty="0"/>
              <a:t>Every instruction includes various </a:t>
            </a:r>
            <a:r>
              <a:rPr lang="ja-JP" altLang="en-US" sz="2000" dirty="0"/>
              <a:t>“</a:t>
            </a:r>
            <a:r>
              <a:rPr lang="en-US" sz="2000" dirty="0"/>
              <a:t>fields</a:t>
            </a:r>
            <a:r>
              <a:rPr lang="ja-JP" altLang="en-US" sz="2000" dirty="0"/>
              <a:t>”</a:t>
            </a:r>
            <a:r>
              <a:rPr lang="en-US" altLang="ja-JP" sz="2000" dirty="0"/>
              <a:t>:</a:t>
            </a:r>
            <a:endParaRPr lang="en-US" sz="2000" dirty="0"/>
          </a:p>
          <a:p>
            <a:pPr lvl="1">
              <a:spcAft>
                <a:spcPts val="600"/>
              </a:spcAft>
              <a:defRPr/>
            </a:pPr>
            <a:r>
              <a:rPr lang="en-US" sz="1800" dirty="0"/>
              <a:t>a 6-bit operation or </a:t>
            </a:r>
            <a:r>
              <a:rPr lang="ja-JP" altLang="en-US" sz="1800" dirty="0"/>
              <a:t>“</a:t>
            </a:r>
            <a:r>
              <a:rPr lang="en-US" sz="1800" dirty="0"/>
              <a:t>OPCODE</a:t>
            </a:r>
            <a:r>
              <a:rPr lang="ja-JP" altLang="en-US" sz="1800" dirty="0"/>
              <a:t>”</a:t>
            </a:r>
            <a:endParaRPr lang="en-US" sz="1800" dirty="0"/>
          </a:p>
          <a:p>
            <a:pPr lvl="2">
              <a:spcAft>
                <a:spcPts val="600"/>
              </a:spcAft>
              <a:defRPr/>
            </a:pPr>
            <a:r>
              <a:rPr lang="en-US" sz="1600" dirty="0"/>
              <a:t>specifies which operation to execute (fewer than 64)</a:t>
            </a:r>
          </a:p>
          <a:p>
            <a:pPr lvl="1">
              <a:spcAft>
                <a:spcPts val="600"/>
              </a:spcAft>
              <a:defRPr/>
            </a:pPr>
            <a:r>
              <a:rPr lang="en-US" sz="1800" dirty="0"/>
              <a:t>We either have 3 or 2 5-bit OPERAND fields which specify a register (one of 32) as source/destination</a:t>
            </a:r>
            <a:endParaRPr lang="en-US" sz="1600" dirty="0"/>
          </a:p>
          <a:p>
            <a:pPr lvl="1">
              <a:spcAft>
                <a:spcPts val="600"/>
              </a:spcAft>
              <a:defRPr/>
            </a:pPr>
            <a:r>
              <a:rPr lang="en-US" sz="1800" dirty="0"/>
              <a:t>If we don’t have three operand fields, then it means we have</a:t>
            </a:r>
            <a:r>
              <a:rPr lang="en-US" sz="2000" dirty="0"/>
              <a:t> </a:t>
            </a:r>
            <a:r>
              <a:rPr lang="en-US" sz="1800" dirty="0"/>
              <a:t>an “immediate”</a:t>
            </a:r>
            <a:endParaRPr lang="en-US" sz="1600" dirty="0"/>
          </a:p>
          <a:p>
            <a:pPr lvl="2">
              <a:spcAft>
                <a:spcPts val="600"/>
              </a:spcAft>
              <a:defRPr/>
            </a:pPr>
            <a:r>
              <a:rPr lang="en-US" sz="1600" dirty="0"/>
              <a:t>sometimes treated as signed values, sometimes unsigned</a:t>
            </a:r>
          </a:p>
        </p:txBody>
      </p:sp>
      <p:sp>
        <p:nvSpPr>
          <p:cNvPr id="20495" name="Slide Number Placeholder 2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7EBFEF24-7207-844A-9902-AF97251D5782}" type="slidenum">
              <a:rPr lang="en-US" sz="1400">
                <a:latin typeface="Arial Narrow" charset="0"/>
              </a:rPr>
              <a:pPr/>
              <a:t>5</a:t>
            </a:fld>
            <a:endParaRPr lang="en-US" sz="1400">
              <a:latin typeface="Arial Narrow" charset="0"/>
            </a:endParaRPr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6BD340D6-999C-114D-ADD4-D11B3C9521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814"/>
          <a:stretch/>
        </p:blipFill>
        <p:spPr>
          <a:xfrm>
            <a:off x="533400" y="4160931"/>
            <a:ext cx="6423924" cy="19666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646D6D-9A83-5D4B-85B2-856AE6CCC9DB}"/>
              </a:ext>
            </a:extLst>
          </p:cNvPr>
          <p:cNvSpPr txBox="1"/>
          <p:nvPr/>
        </p:nvSpPr>
        <p:spPr>
          <a:xfrm>
            <a:off x="7375323" y="5263584"/>
            <a:ext cx="1310872" cy="83099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600" b="0" dirty="0"/>
              <a:t>NO FUNCT </a:t>
            </a:r>
          </a:p>
          <a:p>
            <a:pPr algn="ctr"/>
            <a:r>
              <a:rPr lang="en-US" sz="1600" b="0" dirty="0"/>
              <a:t>CODE FOR</a:t>
            </a:r>
          </a:p>
          <a:p>
            <a:pPr algn="ctr"/>
            <a:r>
              <a:rPr lang="en-US" sz="1600" b="0" dirty="0"/>
              <a:t>I- and J- </a:t>
            </a:r>
            <a:r>
              <a:rPr lang="en-US" sz="1600" b="0" dirty="0" err="1"/>
              <a:t>insts</a:t>
            </a:r>
            <a:r>
              <a:rPr lang="en-US" sz="1600" b="0" dirty="0"/>
              <a:t>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927D4-C371-9D42-89C9-4B92EBABE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MIPS Reference Data (Green Card)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B867A3-AC2E-DB4A-BFD4-88F2ECB11B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ECCA80-82B0-5D4D-92AF-5B3F32343634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984CF3-B574-494B-B361-4C9F1C638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90600"/>
            <a:ext cx="5327650" cy="10495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BEAD52-7ACF-3142-89A4-9605BF5E8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5193927"/>
            <a:ext cx="5251450" cy="14039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E8130D-700B-DF49-A257-57DE673490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91"/>
          <a:stretch/>
        </p:blipFill>
        <p:spPr>
          <a:xfrm>
            <a:off x="533400" y="3691527"/>
            <a:ext cx="4171950" cy="1291318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15A7F4E-0C4D-D143-AF19-33C42C82D406}"/>
              </a:ext>
            </a:extLst>
          </p:cNvPr>
          <p:cNvGraphicFramePr>
            <a:graphicFrameLocks noGrp="1"/>
          </p:cNvGraphicFramePr>
          <p:nvPr/>
        </p:nvGraphicFramePr>
        <p:xfrm>
          <a:off x="2362200" y="2286000"/>
          <a:ext cx="6096000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43384776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74272719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2606913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560593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Funct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8694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25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addi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542474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A7A09DD-392B-464E-85A7-CAA1FA4F75F7}"/>
              </a:ext>
            </a:extLst>
          </p:cNvPr>
          <p:cNvSpPr txBox="1"/>
          <p:nvPr/>
        </p:nvSpPr>
        <p:spPr>
          <a:xfrm>
            <a:off x="4191000" y="2672983"/>
            <a:ext cx="39901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0" dirty="0"/>
              <a:t>000000		100000		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C7AC4B-CF86-9444-9D41-9C6C12DDB531}"/>
              </a:ext>
            </a:extLst>
          </p:cNvPr>
          <p:cNvSpPr txBox="1"/>
          <p:nvPr/>
        </p:nvSpPr>
        <p:spPr>
          <a:xfrm>
            <a:off x="4190999" y="3058093"/>
            <a:ext cx="39901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0" dirty="0"/>
              <a:t>001000				I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2B628181-5E27-CF4D-9F2D-B1DDB1ABFF9F}"/>
              </a:ext>
            </a:extLst>
          </p:cNvPr>
          <p:cNvSpPr/>
          <p:nvPr/>
        </p:nvSpPr>
        <p:spPr bwMode="auto">
          <a:xfrm>
            <a:off x="4660024" y="1007329"/>
            <a:ext cx="228600" cy="520049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b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9ADF6C-71E4-5DAD-0656-4056DDBA8720}"/>
              </a:ext>
            </a:extLst>
          </p:cNvPr>
          <p:cNvSpPr txBox="1"/>
          <p:nvPr/>
        </p:nvSpPr>
        <p:spPr>
          <a:xfrm>
            <a:off x="4902674" y="3607729"/>
            <a:ext cx="41719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Const is 16-bit two's comp. </a:t>
            </a:r>
          </a:p>
          <a:p>
            <a:r>
              <a:rPr lang="en-US" dirty="0"/>
              <a:t>sign-extended to 32 bits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F29963B-AE30-1FBE-EBE8-6A8CD0A5B6F9}"/>
              </a:ext>
            </a:extLst>
          </p:cNvPr>
          <p:cNvCxnSpPr/>
          <p:nvPr/>
        </p:nvCxnSpPr>
        <p:spPr bwMode="auto">
          <a:xfrm>
            <a:off x="4038600" y="3880725"/>
            <a:ext cx="850024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AA5826-A8D0-D541-84FA-A53B1D05CA36}"/>
              </a:ext>
            </a:extLst>
          </p:cNvPr>
          <p:cNvSpPr txBox="1"/>
          <p:nvPr/>
        </p:nvSpPr>
        <p:spPr>
          <a:xfrm>
            <a:off x="6703924" y="4716873"/>
            <a:ext cx="19066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</a:rPr>
              <a:t>addiu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  <a:p>
            <a:pPr algn="l"/>
            <a:r>
              <a:rPr lang="en-US" sz="1200" b="0" dirty="0"/>
              <a:t>Const is 16-bit two's comp. </a:t>
            </a:r>
          </a:p>
          <a:p>
            <a:pPr algn="l"/>
            <a:r>
              <a:rPr lang="en-US" sz="1200" b="0" dirty="0"/>
              <a:t>sign-extended to 32 bits </a:t>
            </a:r>
          </a:p>
          <a:p>
            <a:pPr algn="l"/>
            <a:r>
              <a:rPr lang="en-US" sz="1200" b="0" dirty="0"/>
              <a:t>No overflow trap.</a:t>
            </a:r>
            <a:endParaRPr lang="en-US" sz="1600" b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69B5CA-1958-011F-F295-36F4E7B37EFE}"/>
              </a:ext>
            </a:extLst>
          </p:cNvPr>
          <p:cNvSpPr txBox="1"/>
          <p:nvPr/>
        </p:nvSpPr>
        <p:spPr>
          <a:xfrm>
            <a:off x="5989267" y="5955182"/>
            <a:ext cx="2763064" cy="33855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chemeClr val="bg1"/>
                </a:solidFill>
              </a:rPr>
              <a:t>Get familiar with bit numbers!</a:t>
            </a:r>
          </a:p>
        </p:txBody>
      </p:sp>
    </p:spTree>
    <p:extLst>
      <p:ext uri="{BB962C8B-B14F-4D97-AF65-F5344CB8AC3E}">
        <p14:creationId xmlns:p14="http://schemas.microsoft.com/office/powerpoint/2010/main" val="15739248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2" grpId="0"/>
      <p:bldP spid="15" grpId="0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  <a:t>MIPS ALU Operations</a:t>
            </a:r>
          </a:p>
        </p:txBody>
      </p:sp>
      <p:sp>
        <p:nvSpPr>
          <p:cNvPr id="5124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13702C13-E629-4B40-872B-529D604A789A}" type="slidenum">
              <a:rPr lang="en-US" sz="1400">
                <a:latin typeface="Arial Narrow" charset="0"/>
              </a:rPr>
              <a:pPr/>
              <a:t>7</a:t>
            </a:fld>
            <a:endParaRPr lang="en-US" sz="1400">
              <a:latin typeface="Arial Narrow" charset="0"/>
            </a:endParaRPr>
          </a:p>
        </p:txBody>
      </p:sp>
      <p:sp>
        <p:nvSpPr>
          <p:cNvPr id="51202" name="Rectangle 21"/>
          <p:cNvSpPr>
            <a:spLocks noChangeArrowheads="1"/>
          </p:cNvSpPr>
          <p:nvPr/>
        </p:nvSpPr>
        <p:spPr bwMode="auto">
          <a:xfrm>
            <a:off x="304800" y="1109663"/>
            <a:ext cx="5567363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CC0000"/>
                </a:solidFill>
              </a:rPr>
              <a:t>Sample coded operation:  ADD instruction</a:t>
            </a:r>
          </a:p>
        </p:txBody>
      </p:sp>
      <p:sp>
        <p:nvSpPr>
          <p:cNvPr id="587798" name="Rectangle 22"/>
          <p:cNvSpPr>
            <a:spLocks noChangeArrowheads="1"/>
          </p:cNvSpPr>
          <p:nvPr/>
        </p:nvSpPr>
        <p:spPr bwMode="auto">
          <a:xfrm>
            <a:off x="1131094" y="4651447"/>
            <a:ext cx="5653086" cy="345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8" tIns="44450" rIns="90488" bIns="4445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latin typeface="Courier New" charset="0"/>
              </a:rPr>
              <a:t>add $10, $11, $9</a:t>
            </a:r>
            <a:endParaRPr lang="en-US" sz="1600" dirty="0">
              <a:solidFill>
                <a:srgbClr val="CC0000"/>
              </a:solidFill>
            </a:endParaRPr>
          </a:p>
        </p:txBody>
      </p:sp>
      <p:grpSp>
        <p:nvGrpSpPr>
          <p:cNvPr id="51206" name="Group 145"/>
          <p:cNvGrpSpPr>
            <a:grpSpLocks/>
          </p:cNvGrpSpPr>
          <p:nvPr/>
        </p:nvGrpSpPr>
        <p:grpSpPr bwMode="auto">
          <a:xfrm>
            <a:off x="1905000" y="1905000"/>
            <a:ext cx="4876800" cy="304800"/>
            <a:chOff x="1920" y="1728"/>
            <a:chExt cx="3072" cy="192"/>
          </a:xfrm>
        </p:grpSpPr>
        <p:grpSp>
          <p:nvGrpSpPr>
            <p:cNvPr id="51280" name="Group 146"/>
            <p:cNvGrpSpPr>
              <a:grpSpLocks/>
            </p:cNvGrpSpPr>
            <p:nvPr/>
          </p:nvGrpSpPr>
          <p:grpSpPr bwMode="auto">
            <a:xfrm>
              <a:off x="1920" y="1728"/>
              <a:ext cx="3072" cy="192"/>
              <a:chOff x="1728" y="288"/>
              <a:chExt cx="3072" cy="192"/>
            </a:xfrm>
          </p:grpSpPr>
          <p:grpSp>
            <p:nvGrpSpPr>
              <p:cNvPr id="51285" name="Group 147"/>
              <p:cNvGrpSpPr>
                <a:grpSpLocks/>
              </p:cNvGrpSpPr>
              <p:nvPr/>
            </p:nvGrpSpPr>
            <p:grpSpPr bwMode="auto">
              <a:xfrm>
                <a:off x="1824" y="432"/>
                <a:ext cx="2880" cy="48"/>
                <a:chOff x="1968" y="1776"/>
                <a:chExt cx="2880" cy="192"/>
              </a:xfrm>
            </p:grpSpPr>
            <p:sp>
              <p:nvSpPr>
                <p:cNvPr id="51287" name="Line 148"/>
                <p:cNvSpPr>
                  <a:spLocks noChangeShapeType="1"/>
                </p:cNvSpPr>
                <p:nvPr/>
              </p:nvSpPr>
              <p:spPr bwMode="auto">
                <a:xfrm flipV="1">
                  <a:off x="196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88" name="Line 149"/>
                <p:cNvSpPr>
                  <a:spLocks noChangeShapeType="1"/>
                </p:cNvSpPr>
                <p:nvPr/>
              </p:nvSpPr>
              <p:spPr bwMode="auto">
                <a:xfrm flipV="1">
                  <a:off x="206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89" name="Line 150"/>
                <p:cNvSpPr>
                  <a:spLocks noChangeShapeType="1"/>
                </p:cNvSpPr>
                <p:nvPr/>
              </p:nvSpPr>
              <p:spPr bwMode="auto">
                <a:xfrm flipV="1">
                  <a:off x="216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90" name="Line 151"/>
                <p:cNvSpPr>
                  <a:spLocks noChangeShapeType="1"/>
                </p:cNvSpPr>
                <p:nvPr/>
              </p:nvSpPr>
              <p:spPr bwMode="auto">
                <a:xfrm flipV="1">
                  <a:off x="225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91" name="Line 152"/>
                <p:cNvSpPr>
                  <a:spLocks noChangeShapeType="1"/>
                </p:cNvSpPr>
                <p:nvPr/>
              </p:nvSpPr>
              <p:spPr bwMode="auto">
                <a:xfrm flipV="1">
                  <a:off x="235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92" name="Line 153"/>
                <p:cNvSpPr>
                  <a:spLocks noChangeShapeType="1"/>
                </p:cNvSpPr>
                <p:nvPr/>
              </p:nvSpPr>
              <p:spPr bwMode="auto">
                <a:xfrm flipV="1">
                  <a:off x="244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93" name="Line 154"/>
                <p:cNvSpPr>
                  <a:spLocks noChangeShapeType="1"/>
                </p:cNvSpPr>
                <p:nvPr/>
              </p:nvSpPr>
              <p:spPr bwMode="auto">
                <a:xfrm flipV="1">
                  <a:off x="254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94" name="Line 155"/>
                <p:cNvSpPr>
                  <a:spLocks noChangeShapeType="1"/>
                </p:cNvSpPr>
                <p:nvPr/>
              </p:nvSpPr>
              <p:spPr bwMode="auto">
                <a:xfrm flipV="1">
                  <a:off x="264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95" name="Line 156"/>
                <p:cNvSpPr>
                  <a:spLocks noChangeShapeType="1"/>
                </p:cNvSpPr>
                <p:nvPr/>
              </p:nvSpPr>
              <p:spPr bwMode="auto">
                <a:xfrm flipV="1">
                  <a:off x="273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96" name="Line 157"/>
                <p:cNvSpPr>
                  <a:spLocks noChangeShapeType="1"/>
                </p:cNvSpPr>
                <p:nvPr/>
              </p:nvSpPr>
              <p:spPr bwMode="auto">
                <a:xfrm flipV="1">
                  <a:off x="283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97" name="Line 158"/>
                <p:cNvSpPr>
                  <a:spLocks noChangeShapeType="1"/>
                </p:cNvSpPr>
                <p:nvPr/>
              </p:nvSpPr>
              <p:spPr bwMode="auto">
                <a:xfrm flipV="1">
                  <a:off x="292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98" name="Line 159"/>
                <p:cNvSpPr>
                  <a:spLocks noChangeShapeType="1"/>
                </p:cNvSpPr>
                <p:nvPr/>
              </p:nvSpPr>
              <p:spPr bwMode="auto">
                <a:xfrm flipV="1">
                  <a:off x="302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299" name="Line 160"/>
                <p:cNvSpPr>
                  <a:spLocks noChangeShapeType="1"/>
                </p:cNvSpPr>
                <p:nvPr/>
              </p:nvSpPr>
              <p:spPr bwMode="auto">
                <a:xfrm flipV="1">
                  <a:off x="312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00" name="Line 161"/>
                <p:cNvSpPr>
                  <a:spLocks noChangeShapeType="1"/>
                </p:cNvSpPr>
                <p:nvPr/>
              </p:nvSpPr>
              <p:spPr bwMode="auto">
                <a:xfrm flipV="1">
                  <a:off x="321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01" name="Line 162"/>
                <p:cNvSpPr>
                  <a:spLocks noChangeShapeType="1"/>
                </p:cNvSpPr>
                <p:nvPr/>
              </p:nvSpPr>
              <p:spPr bwMode="auto">
                <a:xfrm flipV="1">
                  <a:off x="331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02" name="Line 163"/>
                <p:cNvSpPr>
                  <a:spLocks noChangeShapeType="1"/>
                </p:cNvSpPr>
                <p:nvPr/>
              </p:nvSpPr>
              <p:spPr bwMode="auto">
                <a:xfrm flipV="1">
                  <a:off x="340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03" name="Line 164"/>
                <p:cNvSpPr>
                  <a:spLocks noChangeShapeType="1"/>
                </p:cNvSpPr>
                <p:nvPr/>
              </p:nvSpPr>
              <p:spPr bwMode="auto">
                <a:xfrm flipV="1">
                  <a:off x="350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04" name="Line 165"/>
                <p:cNvSpPr>
                  <a:spLocks noChangeShapeType="1"/>
                </p:cNvSpPr>
                <p:nvPr/>
              </p:nvSpPr>
              <p:spPr bwMode="auto">
                <a:xfrm flipV="1">
                  <a:off x="360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05" name="Line 166"/>
                <p:cNvSpPr>
                  <a:spLocks noChangeShapeType="1"/>
                </p:cNvSpPr>
                <p:nvPr/>
              </p:nvSpPr>
              <p:spPr bwMode="auto">
                <a:xfrm flipV="1">
                  <a:off x="369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06" name="Line 167"/>
                <p:cNvSpPr>
                  <a:spLocks noChangeShapeType="1"/>
                </p:cNvSpPr>
                <p:nvPr/>
              </p:nvSpPr>
              <p:spPr bwMode="auto">
                <a:xfrm flipV="1">
                  <a:off x="379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07" name="Line 168"/>
                <p:cNvSpPr>
                  <a:spLocks noChangeShapeType="1"/>
                </p:cNvSpPr>
                <p:nvPr/>
              </p:nvSpPr>
              <p:spPr bwMode="auto">
                <a:xfrm flipV="1">
                  <a:off x="388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08" name="Line 169"/>
                <p:cNvSpPr>
                  <a:spLocks noChangeShapeType="1"/>
                </p:cNvSpPr>
                <p:nvPr/>
              </p:nvSpPr>
              <p:spPr bwMode="auto">
                <a:xfrm flipV="1">
                  <a:off x="398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09" name="Line 170"/>
                <p:cNvSpPr>
                  <a:spLocks noChangeShapeType="1"/>
                </p:cNvSpPr>
                <p:nvPr/>
              </p:nvSpPr>
              <p:spPr bwMode="auto">
                <a:xfrm flipV="1">
                  <a:off x="408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10" name="Line 171"/>
                <p:cNvSpPr>
                  <a:spLocks noChangeShapeType="1"/>
                </p:cNvSpPr>
                <p:nvPr/>
              </p:nvSpPr>
              <p:spPr bwMode="auto">
                <a:xfrm flipV="1">
                  <a:off x="417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11" name="Line 172"/>
                <p:cNvSpPr>
                  <a:spLocks noChangeShapeType="1"/>
                </p:cNvSpPr>
                <p:nvPr/>
              </p:nvSpPr>
              <p:spPr bwMode="auto">
                <a:xfrm flipV="1">
                  <a:off x="427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12" name="Line 173"/>
                <p:cNvSpPr>
                  <a:spLocks noChangeShapeType="1"/>
                </p:cNvSpPr>
                <p:nvPr/>
              </p:nvSpPr>
              <p:spPr bwMode="auto">
                <a:xfrm flipV="1">
                  <a:off x="436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13" name="Line 174"/>
                <p:cNvSpPr>
                  <a:spLocks noChangeShapeType="1"/>
                </p:cNvSpPr>
                <p:nvPr/>
              </p:nvSpPr>
              <p:spPr bwMode="auto">
                <a:xfrm flipV="1">
                  <a:off x="446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14" name="Line 175"/>
                <p:cNvSpPr>
                  <a:spLocks noChangeShapeType="1"/>
                </p:cNvSpPr>
                <p:nvPr/>
              </p:nvSpPr>
              <p:spPr bwMode="auto">
                <a:xfrm flipV="1">
                  <a:off x="456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15" name="Line 176"/>
                <p:cNvSpPr>
                  <a:spLocks noChangeShapeType="1"/>
                </p:cNvSpPr>
                <p:nvPr/>
              </p:nvSpPr>
              <p:spPr bwMode="auto">
                <a:xfrm flipV="1">
                  <a:off x="465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16" name="Line 177"/>
                <p:cNvSpPr>
                  <a:spLocks noChangeShapeType="1"/>
                </p:cNvSpPr>
                <p:nvPr/>
              </p:nvSpPr>
              <p:spPr bwMode="auto">
                <a:xfrm flipV="1">
                  <a:off x="475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317" name="Line 178"/>
                <p:cNvSpPr>
                  <a:spLocks noChangeShapeType="1"/>
                </p:cNvSpPr>
                <p:nvPr/>
              </p:nvSpPr>
              <p:spPr bwMode="auto">
                <a:xfrm flipV="1">
                  <a:off x="484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1286" name="Rectangle 179"/>
              <p:cNvSpPr>
                <a:spLocks noChangeArrowheads="1"/>
              </p:cNvSpPr>
              <p:nvPr/>
            </p:nvSpPr>
            <p:spPr bwMode="auto">
              <a:xfrm>
                <a:off x="1728" y="288"/>
                <a:ext cx="3072" cy="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b="0"/>
              </a:p>
            </p:txBody>
          </p:sp>
        </p:grpSp>
        <p:sp>
          <p:nvSpPr>
            <p:cNvPr id="51281" name="Line 180"/>
            <p:cNvSpPr>
              <a:spLocks noChangeShapeType="1"/>
            </p:cNvSpPr>
            <p:nvPr/>
          </p:nvSpPr>
          <p:spPr bwMode="auto">
            <a:xfrm>
              <a:off x="249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282" name="Line 181"/>
            <p:cNvSpPr>
              <a:spLocks noChangeShapeType="1"/>
            </p:cNvSpPr>
            <p:nvPr/>
          </p:nvSpPr>
          <p:spPr bwMode="auto">
            <a:xfrm>
              <a:off x="297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283" name="Line 182"/>
            <p:cNvSpPr>
              <a:spLocks noChangeShapeType="1"/>
            </p:cNvSpPr>
            <p:nvPr/>
          </p:nvSpPr>
          <p:spPr bwMode="auto">
            <a:xfrm>
              <a:off x="345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284" name="Line 183"/>
            <p:cNvSpPr>
              <a:spLocks noChangeShapeType="1"/>
            </p:cNvSpPr>
            <p:nvPr/>
          </p:nvSpPr>
          <p:spPr bwMode="auto">
            <a:xfrm>
              <a:off x="393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1207" name="Text Box 186"/>
          <p:cNvSpPr txBox="1">
            <a:spLocks noChangeArrowheads="1"/>
          </p:cNvSpPr>
          <p:nvPr/>
        </p:nvSpPr>
        <p:spPr bwMode="auto">
          <a:xfrm>
            <a:off x="18351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08" name="Text Box 187"/>
          <p:cNvSpPr txBox="1">
            <a:spLocks noChangeArrowheads="1"/>
          </p:cNvSpPr>
          <p:nvPr/>
        </p:nvSpPr>
        <p:spPr bwMode="auto">
          <a:xfrm>
            <a:off x="1981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09" name="Text Box 188"/>
          <p:cNvSpPr txBox="1">
            <a:spLocks noChangeArrowheads="1"/>
          </p:cNvSpPr>
          <p:nvPr/>
        </p:nvSpPr>
        <p:spPr bwMode="auto">
          <a:xfrm>
            <a:off x="21336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10" name="Text Box 189"/>
          <p:cNvSpPr txBox="1">
            <a:spLocks noChangeArrowheads="1"/>
          </p:cNvSpPr>
          <p:nvPr/>
        </p:nvSpPr>
        <p:spPr bwMode="auto">
          <a:xfrm>
            <a:off x="22860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 dirty="0"/>
              <a:t>0</a:t>
            </a:r>
          </a:p>
        </p:txBody>
      </p:sp>
      <p:sp>
        <p:nvSpPr>
          <p:cNvPr id="51211" name="Text Box 190"/>
          <p:cNvSpPr txBox="1">
            <a:spLocks noChangeArrowheads="1"/>
          </p:cNvSpPr>
          <p:nvPr/>
        </p:nvSpPr>
        <p:spPr bwMode="auto">
          <a:xfrm>
            <a:off x="24384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12" name="Text Box 191"/>
          <p:cNvSpPr txBox="1">
            <a:spLocks noChangeArrowheads="1"/>
          </p:cNvSpPr>
          <p:nvPr/>
        </p:nvSpPr>
        <p:spPr bwMode="auto">
          <a:xfrm>
            <a:off x="25908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13" name="Text Box 192"/>
          <p:cNvSpPr txBox="1">
            <a:spLocks noChangeArrowheads="1"/>
          </p:cNvSpPr>
          <p:nvPr/>
        </p:nvSpPr>
        <p:spPr bwMode="auto">
          <a:xfrm>
            <a:off x="2743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14" name="Text Box 193"/>
          <p:cNvSpPr txBox="1">
            <a:spLocks noChangeArrowheads="1"/>
          </p:cNvSpPr>
          <p:nvPr/>
        </p:nvSpPr>
        <p:spPr bwMode="auto">
          <a:xfrm>
            <a:off x="29003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1215" name="Text Box 194"/>
          <p:cNvSpPr txBox="1">
            <a:spLocks noChangeArrowheads="1"/>
          </p:cNvSpPr>
          <p:nvPr/>
        </p:nvSpPr>
        <p:spPr bwMode="auto">
          <a:xfrm>
            <a:off x="30480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 dirty="0"/>
              <a:t>0</a:t>
            </a:r>
          </a:p>
        </p:txBody>
      </p:sp>
      <p:sp>
        <p:nvSpPr>
          <p:cNvPr id="51216" name="Text Box 195"/>
          <p:cNvSpPr txBox="1">
            <a:spLocks noChangeArrowheads="1"/>
          </p:cNvSpPr>
          <p:nvPr/>
        </p:nvSpPr>
        <p:spPr bwMode="auto">
          <a:xfrm>
            <a:off x="32051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1217" name="Text Box 196"/>
          <p:cNvSpPr txBox="1">
            <a:spLocks noChangeArrowheads="1"/>
          </p:cNvSpPr>
          <p:nvPr/>
        </p:nvSpPr>
        <p:spPr bwMode="auto">
          <a:xfrm>
            <a:off x="33575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1218" name="Text Box 197"/>
          <p:cNvSpPr txBox="1">
            <a:spLocks noChangeArrowheads="1"/>
          </p:cNvSpPr>
          <p:nvPr/>
        </p:nvSpPr>
        <p:spPr bwMode="auto">
          <a:xfrm>
            <a:off x="3505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19" name="Text Box 198"/>
          <p:cNvSpPr txBox="1">
            <a:spLocks noChangeArrowheads="1"/>
          </p:cNvSpPr>
          <p:nvPr/>
        </p:nvSpPr>
        <p:spPr bwMode="auto">
          <a:xfrm>
            <a:off x="36623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1220" name="Text Box 199"/>
          <p:cNvSpPr txBox="1">
            <a:spLocks noChangeArrowheads="1"/>
          </p:cNvSpPr>
          <p:nvPr/>
        </p:nvSpPr>
        <p:spPr bwMode="auto">
          <a:xfrm>
            <a:off x="38100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21" name="Text Box 200"/>
          <p:cNvSpPr txBox="1">
            <a:spLocks noChangeArrowheads="1"/>
          </p:cNvSpPr>
          <p:nvPr/>
        </p:nvSpPr>
        <p:spPr bwMode="auto">
          <a:xfrm>
            <a:off x="39624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22" name="Text Box 201"/>
          <p:cNvSpPr txBox="1">
            <a:spLocks noChangeArrowheads="1"/>
          </p:cNvSpPr>
          <p:nvPr/>
        </p:nvSpPr>
        <p:spPr bwMode="auto">
          <a:xfrm>
            <a:off x="41195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1223" name="Text Box 202"/>
          <p:cNvSpPr txBox="1">
            <a:spLocks noChangeArrowheads="1"/>
          </p:cNvSpPr>
          <p:nvPr/>
        </p:nvSpPr>
        <p:spPr bwMode="auto">
          <a:xfrm>
            <a:off x="4267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24" name="Text Box 203"/>
          <p:cNvSpPr txBox="1">
            <a:spLocks noChangeArrowheads="1"/>
          </p:cNvSpPr>
          <p:nvPr/>
        </p:nvSpPr>
        <p:spPr bwMode="auto">
          <a:xfrm>
            <a:off x="44243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1225" name="Text Box 204"/>
          <p:cNvSpPr txBox="1">
            <a:spLocks noChangeArrowheads="1"/>
          </p:cNvSpPr>
          <p:nvPr/>
        </p:nvSpPr>
        <p:spPr bwMode="auto">
          <a:xfrm>
            <a:off x="45720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26" name="Text Box 205"/>
          <p:cNvSpPr txBox="1">
            <a:spLocks noChangeArrowheads="1"/>
          </p:cNvSpPr>
          <p:nvPr/>
        </p:nvSpPr>
        <p:spPr bwMode="auto">
          <a:xfrm>
            <a:off x="4729163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1227" name="Text Box 206"/>
          <p:cNvSpPr txBox="1">
            <a:spLocks noChangeArrowheads="1"/>
          </p:cNvSpPr>
          <p:nvPr/>
        </p:nvSpPr>
        <p:spPr bwMode="auto">
          <a:xfrm>
            <a:off x="48768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28" name="Text Box 210"/>
          <p:cNvSpPr txBox="1">
            <a:spLocks noChangeArrowheads="1"/>
          </p:cNvSpPr>
          <p:nvPr/>
        </p:nvSpPr>
        <p:spPr bwMode="auto">
          <a:xfrm>
            <a:off x="5805488" y="1905000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1229" name="Text Box 211"/>
          <p:cNvSpPr txBox="1">
            <a:spLocks noChangeArrowheads="1"/>
          </p:cNvSpPr>
          <p:nvPr/>
        </p:nvSpPr>
        <p:spPr bwMode="auto">
          <a:xfrm>
            <a:off x="59531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30" name="Text Box 212"/>
          <p:cNvSpPr txBox="1">
            <a:spLocks noChangeArrowheads="1"/>
          </p:cNvSpPr>
          <p:nvPr/>
        </p:nvSpPr>
        <p:spPr bwMode="auto">
          <a:xfrm>
            <a:off x="61055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31" name="Text Box 213"/>
          <p:cNvSpPr txBox="1">
            <a:spLocks noChangeArrowheads="1"/>
          </p:cNvSpPr>
          <p:nvPr/>
        </p:nvSpPr>
        <p:spPr bwMode="auto">
          <a:xfrm>
            <a:off x="62579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32" name="Text Box 214"/>
          <p:cNvSpPr txBox="1">
            <a:spLocks noChangeArrowheads="1"/>
          </p:cNvSpPr>
          <p:nvPr/>
        </p:nvSpPr>
        <p:spPr bwMode="auto">
          <a:xfrm>
            <a:off x="64103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33" name="Text Box 215"/>
          <p:cNvSpPr txBox="1">
            <a:spLocks noChangeArrowheads="1"/>
          </p:cNvSpPr>
          <p:nvPr/>
        </p:nvSpPr>
        <p:spPr bwMode="auto">
          <a:xfrm>
            <a:off x="6562725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34" name="Text Box 216"/>
          <p:cNvSpPr txBox="1">
            <a:spLocks noChangeArrowheads="1"/>
          </p:cNvSpPr>
          <p:nvPr/>
        </p:nvSpPr>
        <p:spPr bwMode="auto">
          <a:xfrm>
            <a:off x="50292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35" name="Text Box 217"/>
          <p:cNvSpPr txBox="1">
            <a:spLocks noChangeArrowheads="1"/>
          </p:cNvSpPr>
          <p:nvPr/>
        </p:nvSpPr>
        <p:spPr bwMode="auto">
          <a:xfrm>
            <a:off x="5181600" y="1905000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36" name="Text Box 218"/>
          <p:cNvSpPr txBox="1">
            <a:spLocks noChangeArrowheads="1"/>
          </p:cNvSpPr>
          <p:nvPr/>
        </p:nvSpPr>
        <p:spPr bwMode="auto">
          <a:xfrm>
            <a:off x="53403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37" name="Text Box 219"/>
          <p:cNvSpPr txBox="1">
            <a:spLocks noChangeArrowheads="1"/>
          </p:cNvSpPr>
          <p:nvPr/>
        </p:nvSpPr>
        <p:spPr bwMode="auto">
          <a:xfrm>
            <a:off x="54927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238" name="Text Box 220"/>
          <p:cNvSpPr txBox="1">
            <a:spLocks noChangeArrowheads="1"/>
          </p:cNvSpPr>
          <p:nvPr/>
        </p:nvSpPr>
        <p:spPr bwMode="auto">
          <a:xfrm>
            <a:off x="5645150" y="1905000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grpSp>
        <p:nvGrpSpPr>
          <p:cNvPr id="7" name="Group 237"/>
          <p:cNvGrpSpPr>
            <a:grpSpLocks/>
          </p:cNvGrpSpPr>
          <p:nvPr/>
        </p:nvGrpSpPr>
        <p:grpSpPr bwMode="auto">
          <a:xfrm>
            <a:off x="923925" y="2230436"/>
            <a:ext cx="1885950" cy="1031875"/>
            <a:chOff x="582" y="1405"/>
            <a:chExt cx="1188" cy="650"/>
          </a:xfrm>
        </p:grpSpPr>
        <p:sp>
          <p:nvSpPr>
            <p:cNvPr id="51277" name="AutoShape 122"/>
            <p:cNvSpPr>
              <a:spLocks/>
            </p:cNvSpPr>
            <p:nvPr/>
          </p:nvSpPr>
          <p:spPr bwMode="auto">
            <a:xfrm rot="16200000">
              <a:off x="1437" y="1167"/>
              <a:ext cx="95" cy="571"/>
            </a:xfrm>
            <a:prstGeom prst="leftBrace">
              <a:avLst>
                <a:gd name="adj1" fmla="val 64574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square"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1278" name="Text Box 223"/>
            <p:cNvSpPr txBox="1">
              <a:spLocks noChangeArrowheads="1"/>
            </p:cNvSpPr>
            <p:nvPr/>
          </p:nvSpPr>
          <p:spPr bwMode="auto">
            <a:xfrm>
              <a:off x="582" y="1473"/>
              <a:ext cx="957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op = 0x00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dictating an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ALU function</a:t>
              </a:r>
            </a:p>
          </p:txBody>
        </p:sp>
        <p:sp>
          <p:nvSpPr>
            <p:cNvPr id="51279" name="Line 229"/>
            <p:cNvSpPr>
              <a:spLocks noChangeShapeType="1"/>
            </p:cNvSpPr>
            <p:nvPr/>
          </p:nvSpPr>
          <p:spPr bwMode="auto">
            <a:xfrm flipV="1">
              <a:off x="1376" y="1476"/>
              <a:ext cx="96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38"/>
          <p:cNvGrpSpPr>
            <a:grpSpLocks/>
          </p:cNvGrpSpPr>
          <p:nvPr/>
        </p:nvGrpSpPr>
        <p:grpSpPr bwMode="auto">
          <a:xfrm>
            <a:off x="2541587" y="2228850"/>
            <a:ext cx="1015999" cy="1209675"/>
            <a:chOff x="1601" y="1404"/>
            <a:chExt cx="640" cy="762"/>
          </a:xfrm>
        </p:grpSpPr>
        <p:sp>
          <p:nvSpPr>
            <p:cNvPr id="51274" name="AutoShape 125"/>
            <p:cNvSpPr>
              <a:spLocks/>
            </p:cNvSpPr>
            <p:nvPr/>
          </p:nvSpPr>
          <p:spPr bwMode="auto">
            <a:xfrm rot="16200000">
              <a:off x="2013" y="1250"/>
              <a:ext cx="74" cy="382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square"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1275" name="Text Box 225"/>
            <p:cNvSpPr txBox="1">
              <a:spLocks noChangeArrowheads="1"/>
            </p:cNvSpPr>
            <p:nvPr/>
          </p:nvSpPr>
          <p:spPr bwMode="auto">
            <a:xfrm>
              <a:off x="1601" y="1584"/>
              <a:ext cx="615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rs = 11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Reg[11]</a:t>
              </a:r>
            </a:p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source</a:t>
              </a:r>
            </a:p>
          </p:txBody>
        </p:sp>
        <p:sp>
          <p:nvSpPr>
            <p:cNvPr id="51276" name="Line 230"/>
            <p:cNvSpPr>
              <a:spLocks noChangeShapeType="1"/>
            </p:cNvSpPr>
            <p:nvPr/>
          </p:nvSpPr>
          <p:spPr bwMode="auto">
            <a:xfrm flipV="1">
              <a:off x="2016" y="1476"/>
              <a:ext cx="0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9" name="Group 240"/>
          <p:cNvGrpSpPr>
            <a:grpSpLocks/>
          </p:cNvGrpSpPr>
          <p:nvPr/>
        </p:nvGrpSpPr>
        <p:grpSpPr bwMode="auto">
          <a:xfrm>
            <a:off x="4243388" y="2228850"/>
            <a:ext cx="1301750" cy="1208088"/>
            <a:chOff x="2673" y="1404"/>
            <a:chExt cx="820" cy="761"/>
          </a:xfrm>
        </p:grpSpPr>
        <p:sp>
          <p:nvSpPr>
            <p:cNvPr id="51271" name="AutoShape 129"/>
            <p:cNvSpPr>
              <a:spLocks/>
            </p:cNvSpPr>
            <p:nvPr/>
          </p:nvSpPr>
          <p:spPr bwMode="auto">
            <a:xfrm rot="16200000">
              <a:off x="2945" y="1230"/>
              <a:ext cx="95" cy="443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square"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1272" name="Text Box 227"/>
            <p:cNvSpPr txBox="1">
              <a:spLocks noChangeArrowheads="1"/>
            </p:cNvSpPr>
            <p:nvPr/>
          </p:nvSpPr>
          <p:spPr bwMode="auto">
            <a:xfrm>
              <a:off x="2673" y="1583"/>
              <a:ext cx="820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rd = 10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Reg[10]</a:t>
              </a:r>
            </a:p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destination</a:t>
              </a:r>
            </a:p>
          </p:txBody>
        </p:sp>
        <p:sp>
          <p:nvSpPr>
            <p:cNvPr id="51273" name="Line 231"/>
            <p:cNvSpPr>
              <a:spLocks noChangeShapeType="1"/>
            </p:cNvSpPr>
            <p:nvPr/>
          </p:nvSpPr>
          <p:spPr bwMode="auto">
            <a:xfrm flipV="1">
              <a:off x="2976" y="1476"/>
              <a:ext cx="0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10" name="Group 239"/>
          <p:cNvGrpSpPr>
            <a:grpSpLocks/>
          </p:cNvGrpSpPr>
          <p:nvPr/>
        </p:nvGrpSpPr>
        <p:grpSpPr bwMode="auto">
          <a:xfrm>
            <a:off x="3506788" y="2227263"/>
            <a:ext cx="877887" cy="1744663"/>
            <a:chOff x="2209" y="1403"/>
            <a:chExt cx="553" cy="1099"/>
          </a:xfrm>
        </p:grpSpPr>
        <p:sp>
          <p:nvSpPr>
            <p:cNvPr id="51268" name="AutoShape 128"/>
            <p:cNvSpPr>
              <a:spLocks/>
            </p:cNvSpPr>
            <p:nvPr/>
          </p:nvSpPr>
          <p:spPr bwMode="auto">
            <a:xfrm rot="16200000">
              <a:off x="2469" y="1211"/>
              <a:ext cx="85" cy="470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square"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1269" name="Text Box 226"/>
            <p:cNvSpPr txBox="1">
              <a:spLocks noChangeArrowheads="1"/>
            </p:cNvSpPr>
            <p:nvPr/>
          </p:nvSpPr>
          <p:spPr bwMode="auto">
            <a:xfrm>
              <a:off x="2209" y="1920"/>
              <a:ext cx="553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rt = 9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Reg[9]</a:t>
              </a:r>
            </a:p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source</a:t>
              </a:r>
            </a:p>
          </p:txBody>
        </p:sp>
        <p:sp>
          <p:nvSpPr>
            <p:cNvPr id="51270" name="Line 233"/>
            <p:cNvSpPr>
              <a:spLocks noChangeShapeType="1"/>
            </p:cNvSpPr>
            <p:nvPr/>
          </p:nvSpPr>
          <p:spPr bwMode="auto">
            <a:xfrm flipV="1">
              <a:off x="2496" y="1476"/>
              <a:ext cx="0" cy="49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241"/>
          <p:cNvGrpSpPr>
            <a:grpSpLocks/>
          </p:cNvGrpSpPr>
          <p:nvPr/>
        </p:nvGrpSpPr>
        <p:grpSpPr bwMode="auto">
          <a:xfrm>
            <a:off x="5119688" y="2208213"/>
            <a:ext cx="1649412" cy="1763713"/>
            <a:chOff x="3225" y="1391"/>
            <a:chExt cx="1039" cy="1111"/>
          </a:xfrm>
        </p:grpSpPr>
        <p:sp>
          <p:nvSpPr>
            <p:cNvPr id="51265" name="AutoShape 221"/>
            <p:cNvSpPr>
              <a:spLocks/>
            </p:cNvSpPr>
            <p:nvPr/>
          </p:nvSpPr>
          <p:spPr bwMode="auto">
            <a:xfrm rot="16200000">
              <a:off x="3407" y="1209"/>
              <a:ext cx="81" cy="446"/>
            </a:xfrm>
            <a:prstGeom prst="leftBrace">
              <a:avLst>
                <a:gd name="adj1" fmla="val 55548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square"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1266" name="Text Box 228"/>
            <p:cNvSpPr txBox="1">
              <a:spLocks noChangeArrowheads="1"/>
            </p:cNvSpPr>
            <p:nvPr/>
          </p:nvSpPr>
          <p:spPr bwMode="auto">
            <a:xfrm>
              <a:off x="3558" y="1920"/>
              <a:ext cx="706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unused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fields are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set to </a:t>
              </a:r>
              <a:r>
                <a:rPr lang="ja-JP" altLang="en-US" sz="1800" b="0">
                  <a:solidFill>
                    <a:srgbClr val="CC0000"/>
                  </a:solidFill>
                </a:rPr>
                <a:t>‘</a:t>
              </a:r>
              <a:r>
                <a:rPr lang="en-US" altLang="ja-JP" sz="1800" b="0">
                  <a:solidFill>
                    <a:srgbClr val="CC0000"/>
                  </a:solidFill>
                </a:rPr>
                <a:t>0</a:t>
              </a:r>
              <a:r>
                <a:rPr lang="ja-JP" altLang="en-US" sz="1800" b="0">
                  <a:solidFill>
                    <a:srgbClr val="CC0000"/>
                  </a:solidFill>
                </a:rPr>
                <a:t>’</a:t>
              </a:r>
              <a:endParaRPr lang="en-US" sz="1800" b="0">
                <a:solidFill>
                  <a:srgbClr val="CC0000"/>
                </a:solidFill>
              </a:endParaRPr>
            </a:p>
          </p:txBody>
        </p:sp>
        <p:sp>
          <p:nvSpPr>
            <p:cNvPr id="51267" name="Line 234"/>
            <p:cNvSpPr>
              <a:spLocks noChangeShapeType="1"/>
            </p:cNvSpPr>
            <p:nvPr/>
          </p:nvSpPr>
          <p:spPr bwMode="auto">
            <a:xfrm flipH="1" flipV="1">
              <a:off x="3456" y="1476"/>
              <a:ext cx="336" cy="492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12" name="Group 242"/>
          <p:cNvGrpSpPr>
            <a:grpSpLocks/>
          </p:cNvGrpSpPr>
          <p:nvPr/>
        </p:nvGrpSpPr>
        <p:grpSpPr bwMode="auto">
          <a:xfrm>
            <a:off x="5937249" y="2208214"/>
            <a:ext cx="1911349" cy="1046163"/>
            <a:chOff x="3740" y="1391"/>
            <a:chExt cx="1204" cy="659"/>
          </a:xfrm>
        </p:grpSpPr>
        <p:sp>
          <p:nvSpPr>
            <p:cNvPr id="51262" name="AutoShape 222"/>
            <p:cNvSpPr>
              <a:spLocks/>
            </p:cNvSpPr>
            <p:nvPr/>
          </p:nvSpPr>
          <p:spPr bwMode="auto">
            <a:xfrm rot="16200000">
              <a:off x="3948" y="1183"/>
              <a:ext cx="107" cy="524"/>
            </a:xfrm>
            <a:prstGeom prst="leftBrace">
              <a:avLst>
                <a:gd name="adj1" fmla="val 64574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square" anchor="ctr">
              <a:spAutoFit/>
            </a:bodyPr>
            <a:lstStyle/>
            <a:p>
              <a:endParaRPr lang="en-US" b="0"/>
            </a:p>
          </p:txBody>
        </p:sp>
        <p:sp>
          <p:nvSpPr>
            <p:cNvPr id="51263" name="Text Box 224"/>
            <p:cNvSpPr txBox="1">
              <a:spLocks noChangeArrowheads="1"/>
            </p:cNvSpPr>
            <p:nvPr/>
          </p:nvSpPr>
          <p:spPr bwMode="auto">
            <a:xfrm>
              <a:off x="4076" y="1473"/>
              <a:ext cx="868" cy="5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>
                  <a:solidFill>
                    <a:srgbClr val="CC0000"/>
                  </a:solidFill>
                </a:rPr>
                <a:t>func = 0x20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dictating an </a:t>
              </a:r>
              <a:br>
                <a:rPr lang="en-US" sz="1800" b="0">
                  <a:solidFill>
                    <a:srgbClr val="CC0000"/>
                  </a:solidFill>
                </a:rPr>
              </a:br>
              <a:r>
                <a:rPr lang="en-US" sz="1800" b="0">
                  <a:solidFill>
                    <a:srgbClr val="CC0000"/>
                  </a:solidFill>
                </a:rPr>
                <a:t>add</a:t>
              </a:r>
            </a:p>
          </p:txBody>
        </p:sp>
        <p:sp>
          <p:nvSpPr>
            <p:cNvPr id="51264" name="Line 235"/>
            <p:cNvSpPr>
              <a:spLocks noChangeShapeType="1"/>
            </p:cNvSpPr>
            <p:nvPr/>
          </p:nvSpPr>
          <p:spPr bwMode="auto">
            <a:xfrm flipH="1" flipV="1">
              <a:off x="4032" y="1488"/>
              <a:ext cx="96" cy="144"/>
            </a:xfrm>
            <a:prstGeom prst="line">
              <a:avLst/>
            </a:prstGeom>
            <a:noFill/>
            <a:ln w="952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sp>
        <p:nvSpPr>
          <p:cNvPr id="51245" name="Line 243"/>
          <p:cNvSpPr>
            <a:spLocks noChangeShapeType="1"/>
          </p:cNvSpPr>
          <p:nvPr/>
        </p:nvSpPr>
        <p:spPr bwMode="auto">
          <a:xfrm>
            <a:off x="5872163" y="19050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1247" name="Text Box 255"/>
          <p:cNvSpPr txBox="1">
            <a:spLocks noChangeArrowheads="1"/>
          </p:cNvSpPr>
          <p:nvPr/>
        </p:nvSpPr>
        <p:spPr bwMode="auto">
          <a:xfrm>
            <a:off x="977900" y="1857375"/>
            <a:ext cx="10112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2000" b="0"/>
              <a:t>R-type:</a:t>
            </a:r>
          </a:p>
        </p:txBody>
      </p:sp>
      <p:sp>
        <p:nvSpPr>
          <p:cNvPr id="4" name="Curved Right Arrow 3">
            <a:extLst>
              <a:ext uri="{FF2B5EF4-FFF2-40B4-BE49-F238E27FC236}">
                <a16:creationId xmlns:a16="http://schemas.microsoft.com/office/drawing/2014/main" id="{B172021B-11D7-DD60-8347-EEAC597D39A5}"/>
              </a:ext>
            </a:extLst>
          </p:cNvPr>
          <p:cNvSpPr/>
          <p:nvPr/>
        </p:nvSpPr>
        <p:spPr bwMode="auto">
          <a:xfrm>
            <a:off x="350044" y="2030412"/>
            <a:ext cx="527194" cy="2846388"/>
          </a:xfrm>
          <a:prstGeom prst="curved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7CA903-0362-1DD7-3CE3-3A28E12F00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6704"/>
          <a:stretch/>
        </p:blipFill>
        <p:spPr>
          <a:xfrm>
            <a:off x="1177824" y="5743647"/>
            <a:ext cx="7064578" cy="80188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7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7798" grpId="0" autoUpdateAnimBg="0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7CDDF-8CEB-204C-B049-5B27014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MIPS Since Cycle Datapath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F55431-02E3-254A-912F-8ECBF728E3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7A59426-6596-0645-86EF-5619BC424B2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grpSp>
        <p:nvGrpSpPr>
          <p:cNvPr id="7" name="Group 145">
            <a:extLst>
              <a:ext uri="{FF2B5EF4-FFF2-40B4-BE49-F238E27FC236}">
                <a16:creationId xmlns:a16="http://schemas.microsoft.com/office/drawing/2014/main" id="{D960DC65-DD6C-CE4E-8082-B274D81DBDDC}"/>
              </a:ext>
            </a:extLst>
          </p:cNvPr>
          <p:cNvGrpSpPr>
            <a:grpSpLocks/>
          </p:cNvGrpSpPr>
          <p:nvPr/>
        </p:nvGrpSpPr>
        <p:grpSpPr bwMode="auto">
          <a:xfrm>
            <a:off x="1989137" y="717924"/>
            <a:ext cx="4876800" cy="304800"/>
            <a:chOff x="1920" y="1728"/>
            <a:chExt cx="3072" cy="192"/>
          </a:xfrm>
        </p:grpSpPr>
        <p:grpSp>
          <p:nvGrpSpPr>
            <p:cNvPr id="8" name="Group 146">
              <a:extLst>
                <a:ext uri="{FF2B5EF4-FFF2-40B4-BE49-F238E27FC236}">
                  <a16:creationId xmlns:a16="http://schemas.microsoft.com/office/drawing/2014/main" id="{FA434AF6-08D0-B641-A33A-498ED8EA45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20" y="1728"/>
              <a:ext cx="3072" cy="192"/>
              <a:chOff x="1728" y="288"/>
              <a:chExt cx="3072" cy="192"/>
            </a:xfrm>
          </p:grpSpPr>
          <p:grpSp>
            <p:nvGrpSpPr>
              <p:cNvPr id="13" name="Group 147">
                <a:extLst>
                  <a:ext uri="{FF2B5EF4-FFF2-40B4-BE49-F238E27FC236}">
                    <a16:creationId xmlns:a16="http://schemas.microsoft.com/office/drawing/2014/main" id="{002AFCD4-33CA-D648-9D54-83322A77754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24" y="432"/>
                <a:ext cx="2880" cy="48"/>
                <a:chOff x="1968" y="1776"/>
                <a:chExt cx="2880" cy="192"/>
              </a:xfrm>
            </p:grpSpPr>
            <p:sp>
              <p:nvSpPr>
                <p:cNvPr id="15" name="Line 148">
                  <a:extLst>
                    <a:ext uri="{FF2B5EF4-FFF2-40B4-BE49-F238E27FC236}">
                      <a16:creationId xmlns:a16="http://schemas.microsoft.com/office/drawing/2014/main" id="{CC06B87A-E413-FD43-8EA8-AC525292FAF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196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6" name="Line 149">
                  <a:extLst>
                    <a:ext uri="{FF2B5EF4-FFF2-40B4-BE49-F238E27FC236}">
                      <a16:creationId xmlns:a16="http://schemas.microsoft.com/office/drawing/2014/main" id="{2E866245-5DDF-E04D-A005-DD924CD1A50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06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7" name="Line 150">
                  <a:extLst>
                    <a:ext uri="{FF2B5EF4-FFF2-40B4-BE49-F238E27FC236}">
                      <a16:creationId xmlns:a16="http://schemas.microsoft.com/office/drawing/2014/main" id="{E8FE89D4-7C05-F64D-BDB2-5604A45DC20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16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8" name="Line 151">
                  <a:extLst>
                    <a:ext uri="{FF2B5EF4-FFF2-40B4-BE49-F238E27FC236}">
                      <a16:creationId xmlns:a16="http://schemas.microsoft.com/office/drawing/2014/main" id="{2E42AD7F-C405-2942-A1FA-043CF772FD3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25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9" name="Line 152">
                  <a:extLst>
                    <a:ext uri="{FF2B5EF4-FFF2-40B4-BE49-F238E27FC236}">
                      <a16:creationId xmlns:a16="http://schemas.microsoft.com/office/drawing/2014/main" id="{3FD13606-C23E-F240-A11B-9C65B3B213D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35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0" name="Line 153">
                  <a:extLst>
                    <a:ext uri="{FF2B5EF4-FFF2-40B4-BE49-F238E27FC236}">
                      <a16:creationId xmlns:a16="http://schemas.microsoft.com/office/drawing/2014/main" id="{8CAED70E-9BE1-1547-AC46-B4161CC8C36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44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" name="Line 154">
                  <a:extLst>
                    <a:ext uri="{FF2B5EF4-FFF2-40B4-BE49-F238E27FC236}">
                      <a16:creationId xmlns:a16="http://schemas.microsoft.com/office/drawing/2014/main" id="{0661193F-7573-C44C-A706-C248FDE50F6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54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" name="Line 155">
                  <a:extLst>
                    <a:ext uri="{FF2B5EF4-FFF2-40B4-BE49-F238E27FC236}">
                      <a16:creationId xmlns:a16="http://schemas.microsoft.com/office/drawing/2014/main" id="{FA0118EC-6272-2443-9437-CCA8B4C7A25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64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3" name="Line 156">
                  <a:extLst>
                    <a:ext uri="{FF2B5EF4-FFF2-40B4-BE49-F238E27FC236}">
                      <a16:creationId xmlns:a16="http://schemas.microsoft.com/office/drawing/2014/main" id="{9849589A-79D4-A441-BAE1-CE557315042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73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" name="Line 157">
                  <a:extLst>
                    <a:ext uri="{FF2B5EF4-FFF2-40B4-BE49-F238E27FC236}">
                      <a16:creationId xmlns:a16="http://schemas.microsoft.com/office/drawing/2014/main" id="{95693A00-6E91-8F48-AAAC-D3210CB60AD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83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5" name="Line 158">
                  <a:extLst>
                    <a:ext uri="{FF2B5EF4-FFF2-40B4-BE49-F238E27FC236}">
                      <a16:creationId xmlns:a16="http://schemas.microsoft.com/office/drawing/2014/main" id="{935DB30C-A646-2E48-9F6C-FDBAE103726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92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6" name="Line 159">
                  <a:extLst>
                    <a:ext uri="{FF2B5EF4-FFF2-40B4-BE49-F238E27FC236}">
                      <a16:creationId xmlns:a16="http://schemas.microsoft.com/office/drawing/2014/main" id="{957F6617-9324-1543-A50C-67457FBCCA6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02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7" name="Line 160">
                  <a:extLst>
                    <a:ext uri="{FF2B5EF4-FFF2-40B4-BE49-F238E27FC236}">
                      <a16:creationId xmlns:a16="http://schemas.microsoft.com/office/drawing/2014/main" id="{27814D81-88DE-9F46-B5FD-5DBCC99C3E3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12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8" name="Line 161">
                  <a:extLst>
                    <a:ext uri="{FF2B5EF4-FFF2-40B4-BE49-F238E27FC236}">
                      <a16:creationId xmlns:a16="http://schemas.microsoft.com/office/drawing/2014/main" id="{2CE592A4-584C-7A4B-AFDC-FC568ADBBDF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21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9" name="Line 162">
                  <a:extLst>
                    <a:ext uri="{FF2B5EF4-FFF2-40B4-BE49-F238E27FC236}">
                      <a16:creationId xmlns:a16="http://schemas.microsoft.com/office/drawing/2014/main" id="{489428FE-BF65-5A41-A583-B815C0B62DF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31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0" name="Line 163">
                  <a:extLst>
                    <a:ext uri="{FF2B5EF4-FFF2-40B4-BE49-F238E27FC236}">
                      <a16:creationId xmlns:a16="http://schemas.microsoft.com/office/drawing/2014/main" id="{FE7D94FF-1FE1-0244-A51B-C0DEF22BAB1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40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1" name="Line 164">
                  <a:extLst>
                    <a:ext uri="{FF2B5EF4-FFF2-40B4-BE49-F238E27FC236}">
                      <a16:creationId xmlns:a16="http://schemas.microsoft.com/office/drawing/2014/main" id="{464E6F9D-F7ED-4447-BE14-49EEED4FA9A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50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2" name="Line 165">
                  <a:extLst>
                    <a:ext uri="{FF2B5EF4-FFF2-40B4-BE49-F238E27FC236}">
                      <a16:creationId xmlns:a16="http://schemas.microsoft.com/office/drawing/2014/main" id="{B0E9B681-F869-F948-9092-D678C7C65EC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60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3" name="Line 166">
                  <a:extLst>
                    <a:ext uri="{FF2B5EF4-FFF2-40B4-BE49-F238E27FC236}">
                      <a16:creationId xmlns:a16="http://schemas.microsoft.com/office/drawing/2014/main" id="{1695DA08-0042-8A42-AED3-C6F9D10ECEC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69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4" name="Line 167">
                  <a:extLst>
                    <a:ext uri="{FF2B5EF4-FFF2-40B4-BE49-F238E27FC236}">
                      <a16:creationId xmlns:a16="http://schemas.microsoft.com/office/drawing/2014/main" id="{5BC25A48-7E13-414B-86FC-98D238AB455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79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5" name="Line 168">
                  <a:extLst>
                    <a:ext uri="{FF2B5EF4-FFF2-40B4-BE49-F238E27FC236}">
                      <a16:creationId xmlns:a16="http://schemas.microsoft.com/office/drawing/2014/main" id="{02DA60F8-AE85-0843-A3AB-6343C6A1FEC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88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6" name="Line 169">
                  <a:extLst>
                    <a:ext uri="{FF2B5EF4-FFF2-40B4-BE49-F238E27FC236}">
                      <a16:creationId xmlns:a16="http://schemas.microsoft.com/office/drawing/2014/main" id="{0FDCF1BA-B073-284A-B3E0-651CE7943DB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98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7" name="Line 170">
                  <a:extLst>
                    <a:ext uri="{FF2B5EF4-FFF2-40B4-BE49-F238E27FC236}">
                      <a16:creationId xmlns:a16="http://schemas.microsoft.com/office/drawing/2014/main" id="{B9E5B720-9862-5D46-8025-4E9257D23C8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08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8" name="Line 171">
                  <a:extLst>
                    <a:ext uri="{FF2B5EF4-FFF2-40B4-BE49-F238E27FC236}">
                      <a16:creationId xmlns:a16="http://schemas.microsoft.com/office/drawing/2014/main" id="{2F636423-2990-B54F-8121-78D82388AEB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17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9" name="Line 172">
                  <a:extLst>
                    <a:ext uri="{FF2B5EF4-FFF2-40B4-BE49-F238E27FC236}">
                      <a16:creationId xmlns:a16="http://schemas.microsoft.com/office/drawing/2014/main" id="{75290288-1DFD-5A47-BC4A-9DBBA2CAFA4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27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0" name="Line 173">
                  <a:extLst>
                    <a:ext uri="{FF2B5EF4-FFF2-40B4-BE49-F238E27FC236}">
                      <a16:creationId xmlns:a16="http://schemas.microsoft.com/office/drawing/2014/main" id="{9EC94EA9-A6D1-6B4F-8B67-2D1F434A330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36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1" name="Line 174">
                  <a:extLst>
                    <a:ext uri="{FF2B5EF4-FFF2-40B4-BE49-F238E27FC236}">
                      <a16:creationId xmlns:a16="http://schemas.microsoft.com/office/drawing/2014/main" id="{E56DE778-8601-8041-AF73-48C33E7B931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46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2" name="Line 175">
                  <a:extLst>
                    <a:ext uri="{FF2B5EF4-FFF2-40B4-BE49-F238E27FC236}">
                      <a16:creationId xmlns:a16="http://schemas.microsoft.com/office/drawing/2014/main" id="{9A4BEDB8-AF57-8946-85DB-2CB95CE5C11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56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" name="Line 176">
                  <a:extLst>
                    <a:ext uri="{FF2B5EF4-FFF2-40B4-BE49-F238E27FC236}">
                      <a16:creationId xmlns:a16="http://schemas.microsoft.com/office/drawing/2014/main" id="{434B467C-EFDD-0B41-9C0E-744AE3F0881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65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" name="Line 177">
                  <a:extLst>
                    <a:ext uri="{FF2B5EF4-FFF2-40B4-BE49-F238E27FC236}">
                      <a16:creationId xmlns:a16="http://schemas.microsoft.com/office/drawing/2014/main" id="{57115FB7-0557-D343-82E1-8C614350087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75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5" name="Line 178">
                  <a:extLst>
                    <a:ext uri="{FF2B5EF4-FFF2-40B4-BE49-F238E27FC236}">
                      <a16:creationId xmlns:a16="http://schemas.microsoft.com/office/drawing/2014/main" id="{D629500D-D550-5F44-8C60-E71F973E5FC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84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4" name="Rectangle 179">
                <a:extLst>
                  <a:ext uri="{FF2B5EF4-FFF2-40B4-BE49-F238E27FC236}">
                    <a16:creationId xmlns:a16="http://schemas.microsoft.com/office/drawing/2014/main" id="{0142A7CF-D63C-F54C-813E-FF419F45DA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288"/>
                <a:ext cx="3072" cy="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b="0"/>
              </a:p>
            </p:txBody>
          </p:sp>
        </p:grpSp>
        <p:sp>
          <p:nvSpPr>
            <p:cNvPr id="9" name="Line 180">
              <a:extLst>
                <a:ext uri="{FF2B5EF4-FFF2-40B4-BE49-F238E27FC236}">
                  <a16:creationId xmlns:a16="http://schemas.microsoft.com/office/drawing/2014/main" id="{18CBA59D-C5D5-2F4A-9D96-00926AF09E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9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181">
              <a:extLst>
                <a:ext uri="{FF2B5EF4-FFF2-40B4-BE49-F238E27FC236}">
                  <a16:creationId xmlns:a16="http://schemas.microsoft.com/office/drawing/2014/main" id="{E3787DD7-182A-7947-AC4E-F5C0CACCD2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182">
              <a:extLst>
                <a:ext uri="{FF2B5EF4-FFF2-40B4-BE49-F238E27FC236}">
                  <a16:creationId xmlns:a16="http://schemas.microsoft.com/office/drawing/2014/main" id="{DCE11D9B-A5C8-6D45-912D-9802025DC1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183">
              <a:extLst>
                <a:ext uri="{FF2B5EF4-FFF2-40B4-BE49-F238E27FC236}">
                  <a16:creationId xmlns:a16="http://schemas.microsoft.com/office/drawing/2014/main" id="{8669DB29-F3B7-7B41-8F21-D7B27B9336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36" y="172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6" name="Text Box 186">
            <a:extLst>
              <a:ext uri="{FF2B5EF4-FFF2-40B4-BE49-F238E27FC236}">
                <a16:creationId xmlns:a16="http://schemas.microsoft.com/office/drawing/2014/main" id="{C0918CE0-C861-A540-BBE7-F5297E9DE8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9287" y="717924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47" name="Text Box 187">
            <a:extLst>
              <a:ext uri="{FF2B5EF4-FFF2-40B4-BE49-F238E27FC236}">
                <a16:creationId xmlns:a16="http://schemas.microsoft.com/office/drawing/2014/main" id="{D9FB01C4-947F-884E-9894-851F196962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53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48" name="Text Box 188">
            <a:extLst>
              <a:ext uri="{FF2B5EF4-FFF2-40B4-BE49-F238E27FC236}">
                <a16:creationId xmlns:a16="http://schemas.microsoft.com/office/drawing/2014/main" id="{27DEB022-7C79-7D41-8890-FFB0984B1C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77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49" name="Text Box 189">
            <a:extLst>
              <a:ext uri="{FF2B5EF4-FFF2-40B4-BE49-F238E27FC236}">
                <a16:creationId xmlns:a16="http://schemas.microsoft.com/office/drawing/2014/main" id="{4770388C-4544-AB40-BE32-A43966727C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01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0" name="Text Box 190">
            <a:extLst>
              <a:ext uri="{FF2B5EF4-FFF2-40B4-BE49-F238E27FC236}">
                <a16:creationId xmlns:a16="http://schemas.microsoft.com/office/drawing/2014/main" id="{EB8AC5E4-BCD6-E949-A219-B032AD72AF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25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1" name="Text Box 191">
            <a:extLst>
              <a:ext uri="{FF2B5EF4-FFF2-40B4-BE49-F238E27FC236}">
                <a16:creationId xmlns:a16="http://schemas.microsoft.com/office/drawing/2014/main" id="{8E2111B2-E1A2-0E47-B58D-08B4C7ACA5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49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2" name="Text Box 192">
            <a:extLst>
              <a:ext uri="{FF2B5EF4-FFF2-40B4-BE49-F238E27FC236}">
                <a16:creationId xmlns:a16="http://schemas.microsoft.com/office/drawing/2014/main" id="{B4A8F08D-E932-F748-B7EA-136FF9C3DF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73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3" name="Text Box 193">
            <a:extLst>
              <a:ext uri="{FF2B5EF4-FFF2-40B4-BE49-F238E27FC236}">
                <a16:creationId xmlns:a16="http://schemas.microsoft.com/office/drawing/2014/main" id="{57F39CB1-51EF-AE45-9FA0-AF8E432B5C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4500" y="717924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4" name="Text Box 194">
            <a:extLst>
              <a:ext uri="{FF2B5EF4-FFF2-40B4-BE49-F238E27FC236}">
                <a16:creationId xmlns:a16="http://schemas.microsoft.com/office/drawing/2014/main" id="{2544E43B-F7C3-6847-BD20-C5B6F25F93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21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5" name="Text Box 195">
            <a:extLst>
              <a:ext uri="{FF2B5EF4-FFF2-40B4-BE49-F238E27FC236}">
                <a16:creationId xmlns:a16="http://schemas.microsoft.com/office/drawing/2014/main" id="{5C7CFE88-C9E0-AF41-A93E-47AF8029EC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9300" y="717924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6" name="Text Box 196">
            <a:extLst>
              <a:ext uri="{FF2B5EF4-FFF2-40B4-BE49-F238E27FC236}">
                <a16:creationId xmlns:a16="http://schemas.microsoft.com/office/drawing/2014/main" id="{67FB6A44-FECC-924E-B04D-0843322F90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1700" y="717924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7" name="Text Box 197">
            <a:extLst>
              <a:ext uri="{FF2B5EF4-FFF2-40B4-BE49-F238E27FC236}">
                <a16:creationId xmlns:a16="http://schemas.microsoft.com/office/drawing/2014/main" id="{E880CD73-1482-004E-9DE5-2E5C9B98FF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93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58" name="Text Box 198">
            <a:extLst>
              <a:ext uri="{FF2B5EF4-FFF2-40B4-BE49-F238E27FC236}">
                <a16:creationId xmlns:a16="http://schemas.microsoft.com/office/drawing/2014/main" id="{101A7AA4-6A1C-1C46-AACD-37FF01058A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6500" y="717924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59" name="Text Box 199">
            <a:extLst>
              <a:ext uri="{FF2B5EF4-FFF2-40B4-BE49-F238E27FC236}">
                <a16:creationId xmlns:a16="http://schemas.microsoft.com/office/drawing/2014/main" id="{60C2E975-5DB9-B440-9024-99484C0198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941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60" name="Text Box 200">
            <a:extLst>
              <a:ext uri="{FF2B5EF4-FFF2-40B4-BE49-F238E27FC236}">
                <a16:creationId xmlns:a16="http://schemas.microsoft.com/office/drawing/2014/main" id="{54A052FF-4949-5D4B-8D78-CD8691FE08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65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61" name="Text Box 201">
            <a:extLst>
              <a:ext uri="{FF2B5EF4-FFF2-40B4-BE49-F238E27FC236}">
                <a16:creationId xmlns:a16="http://schemas.microsoft.com/office/drawing/2014/main" id="{E19B653F-0653-AD41-8EC3-9B56EEFB7D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3700" y="717924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62" name="Text Box 202">
            <a:extLst>
              <a:ext uri="{FF2B5EF4-FFF2-40B4-BE49-F238E27FC236}">
                <a16:creationId xmlns:a16="http://schemas.microsoft.com/office/drawing/2014/main" id="{0FCCBAB3-70E5-074C-AD56-352EA94163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513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63" name="Text Box 203">
            <a:extLst>
              <a:ext uri="{FF2B5EF4-FFF2-40B4-BE49-F238E27FC236}">
                <a16:creationId xmlns:a16="http://schemas.microsoft.com/office/drawing/2014/main" id="{96714265-4F04-4C49-9E4A-8E1D1D8A78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8500" y="717924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64" name="Text Box 204">
            <a:extLst>
              <a:ext uri="{FF2B5EF4-FFF2-40B4-BE49-F238E27FC236}">
                <a16:creationId xmlns:a16="http://schemas.microsoft.com/office/drawing/2014/main" id="{71C853BD-AADB-C24E-A67A-E5977E9385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561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65" name="Text Box 205">
            <a:extLst>
              <a:ext uri="{FF2B5EF4-FFF2-40B4-BE49-F238E27FC236}">
                <a16:creationId xmlns:a16="http://schemas.microsoft.com/office/drawing/2014/main" id="{10355C25-843D-6247-B223-CDC437E5BE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13300" y="717924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66" name="Text Box 206">
            <a:extLst>
              <a:ext uri="{FF2B5EF4-FFF2-40B4-BE49-F238E27FC236}">
                <a16:creationId xmlns:a16="http://schemas.microsoft.com/office/drawing/2014/main" id="{DDD10DF4-BD8C-1649-B51B-4671A2E511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09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67" name="Text Box 210">
            <a:extLst>
              <a:ext uri="{FF2B5EF4-FFF2-40B4-BE49-F238E27FC236}">
                <a16:creationId xmlns:a16="http://schemas.microsoft.com/office/drawing/2014/main" id="{2C2DD0F8-1A7F-B748-B9C9-6696159E6F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89625" y="717924"/>
            <a:ext cx="285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1</a:t>
            </a:r>
          </a:p>
        </p:txBody>
      </p:sp>
      <p:sp>
        <p:nvSpPr>
          <p:cNvPr id="68" name="Text Box 211">
            <a:extLst>
              <a:ext uri="{FF2B5EF4-FFF2-40B4-BE49-F238E27FC236}">
                <a16:creationId xmlns:a16="http://schemas.microsoft.com/office/drawing/2014/main" id="{786837D5-5835-BE40-84E7-7EDF4DF7CD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37262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69" name="Text Box 212">
            <a:extLst>
              <a:ext uri="{FF2B5EF4-FFF2-40B4-BE49-F238E27FC236}">
                <a16:creationId xmlns:a16="http://schemas.microsoft.com/office/drawing/2014/main" id="{420463A4-6C1C-3A49-93B4-2E73B4577A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9662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70" name="Text Box 213">
            <a:extLst>
              <a:ext uri="{FF2B5EF4-FFF2-40B4-BE49-F238E27FC236}">
                <a16:creationId xmlns:a16="http://schemas.microsoft.com/office/drawing/2014/main" id="{AAE1B702-2BAC-1A49-9CEE-3A74C5A03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2062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71" name="Text Box 214">
            <a:extLst>
              <a:ext uri="{FF2B5EF4-FFF2-40B4-BE49-F238E27FC236}">
                <a16:creationId xmlns:a16="http://schemas.microsoft.com/office/drawing/2014/main" id="{1835351F-4933-E748-9644-54DD7F84E3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4462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72" name="Text Box 215">
            <a:extLst>
              <a:ext uri="{FF2B5EF4-FFF2-40B4-BE49-F238E27FC236}">
                <a16:creationId xmlns:a16="http://schemas.microsoft.com/office/drawing/2014/main" id="{7F797D17-5942-274A-B28C-A5C80A8D6E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6862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73" name="Text Box 216">
            <a:extLst>
              <a:ext uri="{FF2B5EF4-FFF2-40B4-BE49-F238E27FC236}">
                <a16:creationId xmlns:a16="http://schemas.microsoft.com/office/drawing/2014/main" id="{F507F29C-B993-1044-874A-AB2F716C2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33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74" name="Text Box 217">
            <a:extLst>
              <a:ext uri="{FF2B5EF4-FFF2-40B4-BE49-F238E27FC236}">
                <a16:creationId xmlns:a16="http://schemas.microsoft.com/office/drawing/2014/main" id="{A734CFC9-6F11-C640-8E02-DC9E5F372F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65737" y="717924"/>
            <a:ext cx="295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75" name="Text Box 218">
            <a:extLst>
              <a:ext uri="{FF2B5EF4-FFF2-40B4-BE49-F238E27FC236}">
                <a16:creationId xmlns:a16="http://schemas.microsoft.com/office/drawing/2014/main" id="{83CAB315-388A-2E4D-AE01-E31A7BF995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4487" y="717924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76" name="Text Box 219">
            <a:extLst>
              <a:ext uri="{FF2B5EF4-FFF2-40B4-BE49-F238E27FC236}">
                <a16:creationId xmlns:a16="http://schemas.microsoft.com/office/drawing/2014/main" id="{C612059F-9065-8E48-98FB-24A2F4C4D5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6887" y="717924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77" name="Text Box 220">
            <a:extLst>
              <a:ext uri="{FF2B5EF4-FFF2-40B4-BE49-F238E27FC236}">
                <a16:creationId xmlns:a16="http://schemas.microsoft.com/office/drawing/2014/main" id="{7BC5B486-1B34-A843-A951-5E9EE2BB58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9287" y="717924"/>
            <a:ext cx="284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/>
              <a:t>0</a:t>
            </a:r>
          </a:p>
        </p:txBody>
      </p:sp>
      <p:sp>
        <p:nvSpPr>
          <p:cNvPr id="102" name="Line 243">
            <a:extLst>
              <a:ext uri="{FF2B5EF4-FFF2-40B4-BE49-F238E27FC236}">
                <a16:creationId xmlns:a16="http://schemas.microsoft.com/office/drawing/2014/main" id="{E7B2BECB-15A8-204D-B19A-45A86165E930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6300" y="717924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B971B3E9-9B82-E74E-BC8C-7797C83BBFB2}"/>
              </a:ext>
            </a:extLst>
          </p:cNvPr>
          <p:cNvSpPr/>
          <p:nvPr/>
        </p:nvSpPr>
        <p:spPr>
          <a:xfrm>
            <a:off x="6681496" y="47780"/>
            <a:ext cx="23903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Courier New" charset="0"/>
              </a:rPr>
              <a:t>add </a:t>
            </a:r>
            <a:r>
              <a:rPr lang="en-US" sz="1800" dirty="0" err="1">
                <a:latin typeface="Courier New" charset="0"/>
              </a:rPr>
              <a:t>rd</a:t>
            </a:r>
            <a:r>
              <a:rPr lang="en-US" sz="1800" dirty="0">
                <a:latin typeface="Courier New" charset="0"/>
              </a:rPr>
              <a:t>,  </a:t>
            </a:r>
            <a:r>
              <a:rPr lang="en-US" sz="1800" dirty="0" err="1">
                <a:latin typeface="Courier New" charset="0"/>
              </a:rPr>
              <a:t>rs</a:t>
            </a:r>
            <a:r>
              <a:rPr lang="en-US" sz="1800" dirty="0">
                <a:latin typeface="Courier New" charset="0"/>
              </a:rPr>
              <a:t>,  rt</a:t>
            </a:r>
          </a:p>
          <a:p>
            <a:r>
              <a:rPr lang="en-US" sz="1800" dirty="0">
                <a:latin typeface="Courier New" charset="0"/>
              </a:rPr>
              <a:t>add $10, $11, $9</a:t>
            </a:r>
            <a:endParaRPr lang="en-US" sz="1800" dirty="0"/>
          </a:p>
        </p:txBody>
      </p:sp>
      <p:sp>
        <p:nvSpPr>
          <p:cNvPr id="105" name="AutoShape 222">
            <a:extLst>
              <a:ext uri="{FF2B5EF4-FFF2-40B4-BE49-F238E27FC236}">
                <a16:creationId xmlns:a16="http://schemas.microsoft.com/office/drawing/2014/main" id="{4E85588D-786B-7548-963E-91182A7517C1}"/>
              </a:ext>
            </a:extLst>
          </p:cNvPr>
          <p:cNvSpPr>
            <a:spLocks/>
          </p:cNvSpPr>
          <p:nvPr/>
        </p:nvSpPr>
        <p:spPr bwMode="auto">
          <a:xfrm rot="16200000">
            <a:off x="6358732" y="723480"/>
            <a:ext cx="152399" cy="846137"/>
          </a:xfrm>
          <a:prstGeom prst="leftBrace">
            <a:avLst>
              <a:gd name="adj1" fmla="val 6457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 b="0"/>
          </a:p>
        </p:txBody>
      </p:sp>
      <p:sp>
        <p:nvSpPr>
          <p:cNvPr id="107" name="AutoShape 222">
            <a:extLst>
              <a:ext uri="{FF2B5EF4-FFF2-40B4-BE49-F238E27FC236}">
                <a16:creationId xmlns:a16="http://schemas.microsoft.com/office/drawing/2014/main" id="{8ADBF8C4-BE2D-374D-825F-9C4F506BE7BF}"/>
              </a:ext>
            </a:extLst>
          </p:cNvPr>
          <p:cNvSpPr>
            <a:spLocks/>
          </p:cNvSpPr>
          <p:nvPr/>
        </p:nvSpPr>
        <p:spPr bwMode="auto">
          <a:xfrm rot="16200000">
            <a:off x="2336006" y="740664"/>
            <a:ext cx="152399" cy="846137"/>
          </a:xfrm>
          <a:prstGeom prst="leftBrace">
            <a:avLst>
              <a:gd name="adj1" fmla="val 6457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 b="0"/>
          </a:p>
        </p:txBody>
      </p:sp>
      <p:sp>
        <p:nvSpPr>
          <p:cNvPr id="108" name="AutoShape 222">
            <a:extLst>
              <a:ext uri="{FF2B5EF4-FFF2-40B4-BE49-F238E27FC236}">
                <a16:creationId xmlns:a16="http://schemas.microsoft.com/office/drawing/2014/main" id="{E8293141-F5AA-D84D-A3BB-1960EB36198F}"/>
              </a:ext>
            </a:extLst>
          </p:cNvPr>
          <p:cNvSpPr>
            <a:spLocks/>
          </p:cNvSpPr>
          <p:nvPr/>
        </p:nvSpPr>
        <p:spPr bwMode="auto">
          <a:xfrm rot="16200000">
            <a:off x="3173670" y="822862"/>
            <a:ext cx="163791" cy="651669"/>
          </a:xfrm>
          <a:prstGeom prst="leftBrace">
            <a:avLst>
              <a:gd name="adj1" fmla="val 6457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 b="0"/>
          </a:p>
        </p:txBody>
      </p:sp>
      <p:sp>
        <p:nvSpPr>
          <p:cNvPr id="109" name="AutoShape 222">
            <a:extLst>
              <a:ext uri="{FF2B5EF4-FFF2-40B4-BE49-F238E27FC236}">
                <a16:creationId xmlns:a16="http://schemas.microsoft.com/office/drawing/2014/main" id="{3DBE8A88-48D8-8246-9653-A90C7D05FAAD}"/>
              </a:ext>
            </a:extLst>
          </p:cNvPr>
          <p:cNvSpPr>
            <a:spLocks/>
          </p:cNvSpPr>
          <p:nvPr/>
        </p:nvSpPr>
        <p:spPr bwMode="auto">
          <a:xfrm rot="16200000">
            <a:off x="3905321" y="815018"/>
            <a:ext cx="163791" cy="651669"/>
          </a:xfrm>
          <a:prstGeom prst="leftBrace">
            <a:avLst>
              <a:gd name="adj1" fmla="val 6457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 b="0"/>
          </a:p>
        </p:txBody>
      </p:sp>
      <p:sp>
        <p:nvSpPr>
          <p:cNvPr id="110" name="AutoShape 222">
            <a:extLst>
              <a:ext uri="{FF2B5EF4-FFF2-40B4-BE49-F238E27FC236}">
                <a16:creationId xmlns:a16="http://schemas.microsoft.com/office/drawing/2014/main" id="{EE16AA0A-534A-4C46-A03C-2DD7338335F6}"/>
              </a:ext>
            </a:extLst>
          </p:cNvPr>
          <p:cNvSpPr>
            <a:spLocks/>
          </p:cNvSpPr>
          <p:nvPr/>
        </p:nvSpPr>
        <p:spPr bwMode="auto">
          <a:xfrm rot="16200000">
            <a:off x="4684410" y="822862"/>
            <a:ext cx="163791" cy="651669"/>
          </a:xfrm>
          <a:prstGeom prst="leftBrace">
            <a:avLst>
              <a:gd name="adj1" fmla="val 6457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 b="0"/>
          </a:p>
        </p:txBody>
      </p:sp>
      <p:sp>
        <p:nvSpPr>
          <p:cNvPr id="111" name="AutoShape 222">
            <a:extLst>
              <a:ext uri="{FF2B5EF4-FFF2-40B4-BE49-F238E27FC236}">
                <a16:creationId xmlns:a16="http://schemas.microsoft.com/office/drawing/2014/main" id="{F5E1E89A-82FA-844A-A1A1-446AC4300A9A}"/>
              </a:ext>
            </a:extLst>
          </p:cNvPr>
          <p:cNvSpPr>
            <a:spLocks/>
          </p:cNvSpPr>
          <p:nvPr/>
        </p:nvSpPr>
        <p:spPr bwMode="auto">
          <a:xfrm rot="16200000">
            <a:off x="5476713" y="813897"/>
            <a:ext cx="163791" cy="651669"/>
          </a:xfrm>
          <a:prstGeom prst="leftBrace">
            <a:avLst>
              <a:gd name="adj1" fmla="val 6457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 b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CEBF6F-1988-D047-BAAD-4246BB5D3C6D}"/>
              </a:ext>
            </a:extLst>
          </p:cNvPr>
          <p:cNvSpPr txBox="1"/>
          <p:nvPr/>
        </p:nvSpPr>
        <p:spPr>
          <a:xfrm>
            <a:off x="1722306" y="1171420"/>
            <a:ext cx="11432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0" dirty="0"/>
              <a:t>Bits [31-26]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FF94783-4CE7-D146-A90D-3E4B2E5ECAB8}"/>
              </a:ext>
            </a:extLst>
          </p:cNvPr>
          <p:cNvSpPr txBox="1"/>
          <p:nvPr/>
        </p:nvSpPr>
        <p:spPr>
          <a:xfrm>
            <a:off x="6100888" y="1171420"/>
            <a:ext cx="5806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0" dirty="0"/>
              <a:t>[5-0]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893822D-C4AE-6642-A6DF-D1DD433E0120}"/>
              </a:ext>
            </a:extLst>
          </p:cNvPr>
          <p:cNvSpPr txBox="1"/>
          <p:nvPr/>
        </p:nvSpPr>
        <p:spPr>
          <a:xfrm>
            <a:off x="5245271" y="1171420"/>
            <a:ext cx="6848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0" dirty="0"/>
              <a:t>[10-6]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AED9E5D7-1AA7-6943-B58A-98CA5464F93E}"/>
              </a:ext>
            </a:extLst>
          </p:cNvPr>
          <p:cNvSpPr txBox="1"/>
          <p:nvPr/>
        </p:nvSpPr>
        <p:spPr>
          <a:xfrm>
            <a:off x="4389654" y="1171420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0" dirty="0"/>
              <a:t>[15-11]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390170F5-9AD0-BD4E-A8DA-004FDD703A8F}"/>
              </a:ext>
            </a:extLst>
          </p:cNvPr>
          <p:cNvSpPr txBox="1"/>
          <p:nvPr/>
        </p:nvSpPr>
        <p:spPr>
          <a:xfrm>
            <a:off x="3600655" y="1171420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0" dirty="0"/>
              <a:t>[20-16]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D64C8F4F-BBF6-0940-808A-E141CF9886C9}"/>
              </a:ext>
            </a:extLst>
          </p:cNvPr>
          <p:cNvSpPr txBox="1"/>
          <p:nvPr/>
        </p:nvSpPr>
        <p:spPr>
          <a:xfrm>
            <a:off x="2852964" y="1171420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0" dirty="0"/>
              <a:t>[25-21]</a:t>
            </a:r>
          </a:p>
        </p:txBody>
      </p:sp>
      <p:sp>
        <p:nvSpPr>
          <p:cNvPr id="118" name="AutoShape 222">
            <a:extLst>
              <a:ext uri="{FF2B5EF4-FFF2-40B4-BE49-F238E27FC236}">
                <a16:creationId xmlns:a16="http://schemas.microsoft.com/office/drawing/2014/main" id="{15091125-F3E7-034D-AFCE-6232B86E53B8}"/>
              </a:ext>
            </a:extLst>
          </p:cNvPr>
          <p:cNvSpPr>
            <a:spLocks/>
          </p:cNvSpPr>
          <p:nvPr/>
        </p:nvSpPr>
        <p:spPr bwMode="auto">
          <a:xfrm rot="16200000">
            <a:off x="5394304" y="478997"/>
            <a:ext cx="304800" cy="2289122"/>
          </a:xfrm>
          <a:prstGeom prst="leftBrace">
            <a:avLst>
              <a:gd name="adj1" fmla="val 6457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 b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538EC5A-817D-A14B-843E-7FE7B64A10D7}"/>
              </a:ext>
            </a:extLst>
          </p:cNvPr>
          <p:cNvSpPr txBox="1"/>
          <p:nvPr/>
        </p:nvSpPr>
        <p:spPr>
          <a:xfrm>
            <a:off x="5259830" y="1775958"/>
            <a:ext cx="6848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0" dirty="0"/>
              <a:t>[15-0]</a:t>
            </a:r>
          </a:p>
        </p:txBody>
      </p:sp>
      <p:pic>
        <p:nvPicPr>
          <p:cNvPr id="120" name="Picture 119">
            <a:extLst>
              <a:ext uri="{FF2B5EF4-FFF2-40B4-BE49-F238E27FC236}">
                <a16:creationId xmlns:a16="http://schemas.microsoft.com/office/drawing/2014/main" id="{AD1D5172-EEAB-464E-9BF6-F325D4403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508" y="2155289"/>
            <a:ext cx="6029371" cy="470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905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EFB2C-9B6B-BC43-84BB-A77129FF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Code Examples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263410-E301-DE45-8523-17EBD7A088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ECCA80-82B0-5D4D-92AF-5B3F3234363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42906C-33D8-D447-9667-98D18963A19D}"/>
              </a:ext>
            </a:extLst>
          </p:cNvPr>
          <p:cNvSpPr/>
          <p:nvPr/>
        </p:nvSpPr>
        <p:spPr>
          <a:xfrm>
            <a:off x="1066800" y="701675"/>
            <a:ext cx="6858000" cy="6001643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r>
              <a:rPr lang="en-US" sz="1600" dirty="0"/>
              <a:t>Instruction	Function</a:t>
            </a:r>
          </a:p>
          <a:p>
            <a:r>
              <a:rPr lang="en-US" sz="1600" b="0" dirty="0"/>
              <a:t>add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 	100000</a:t>
            </a:r>
          </a:p>
          <a:p>
            <a:r>
              <a:rPr lang="en-US" sz="1600" b="0" dirty="0" err="1"/>
              <a:t>addu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100001</a:t>
            </a:r>
          </a:p>
          <a:p>
            <a:r>
              <a:rPr lang="en-US" sz="1600" b="0" dirty="0"/>
              <a:t>and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100100</a:t>
            </a:r>
          </a:p>
          <a:p>
            <a:r>
              <a:rPr lang="en-US" sz="1600" b="0" dirty="0"/>
              <a:t>break		001101</a:t>
            </a:r>
          </a:p>
          <a:p>
            <a:r>
              <a:rPr lang="en-US" sz="1600" b="0" dirty="0"/>
              <a:t>div	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011010</a:t>
            </a:r>
          </a:p>
          <a:p>
            <a:r>
              <a:rPr lang="en-US" sz="1600" b="0" dirty="0" err="1"/>
              <a:t>divu</a:t>
            </a:r>
            <a:r>
              <a:rPr lang="en-US" sz="1600" b="0" dirty="0"/>
              <a:t>	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011011</a:t>
            </a:r>
          </a:p>
          <a:p>
            <a:r>
              <a:rPr lang="en-US" sz="1600" b="0" dirty="0" err="1"/>
              <a:t>jalr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	001001</a:t>
            </a:r>
          </a:p>
          <a:p>
            <a:r>
              <a:rPr lang="en-US" sz="1600" b="0" dirty="0" err="1"/>
              <a:t>jr</a:t>
            </a:r>
            <a:r>
              <a:rPr lang="en-US" sz="1600" b="0" dirty="0"/>
              <a:t>	</a:t>
            </a:r>
            <a:r>
              <a:rPr lang="en-US" sz="1600" b="0" dirty="0" err="1"/>
              <a:t>rs</a:t>
            </a:r>
            <a:r>
              <a:rPr lang="en-US" sz="1600" b="0" dirty="0"/>
              <a:t>	001000</a:t>
            </a:r>
          </a:p>
          <a:p>
            <a:r>
              <a:rPr lang="en-US" sz="1600" b="0" dirty="0" err="1"/>
              <a:t>mfhi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	010000</a:t>
            </a:r>
          </a:p>
          <a:p>
            <a:r>
              <a:rPr lang="en-US" sz="1600" b="0" dirty="0" err="1"/>
              <a:t>mflo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	010010</a:t>
            </a:r>
          </a:p>
          <a:p>
            <a:r>
              <a:rPr lang="en-US" sz="1600" b="0" dirty="0" err="1"/>
              <a:t>mthi</a:t>
            </a:r>
            <a:r>
              <a:rPr lang="en-US" sz="1600" b="0" dirty="0"/>
              <a:t>	</a:t>
            </a:r>
            <a:r>
              <a:rPr lang="en-US" sz="1600" b="0" dirty="0" err="1"/>
              <a:t>rs</a:t>
            </a:r>
            <a:r>
              <a:rPr lang="en-US" sz="1600" b="0" dirty="0"/>
              <a:t>	010001</a:t>
            </a:r>
          </a:p>
          <a:p>
            <a:r>
              <a:rPr lang="en-US" sz="1600" b="0" dirty="0" err="1"/>
              <a:t>mtlo</a:t>
            </a:r>
            <a:r>
              <a:rPr lang="en-US" sz="1600" b="0" dirty="0"/>
              <a:t>	</a:t>
            </a:r>
            <a:r>
              <a:rPr lang="en-US" sz="1600" b="0" dirty="0" err="1"/>
              <a:t>rs</a:t>
            </a:r>
            <a:r>
              <a:rPr lang="en-US" sz="1600" b="0" dirty="0"/>
              <a:t>	010011</a:t>
            </a:r>
          </a:p>
          <a:p>
            <a:r>
              <a:rPr lang="en-US" sz="1600" b="0" dirty="0" err="1"/>
              <a:t>mult</a:t>
            </a:r>
            <a:r>
              <a:rPr lang="en-US" sz="1600" b="0" dirty="0"/>
              <a:t>	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011000</a:t>
            </a:r>
          </a:p>
          <a:p>
            <a:r>
              <a:rPr lang="en-US" sz="1600" b="0" dirty="0" err="1"/>
              <a:t>multu</a:t>
            </a:r>
            <a:r>
              <a:rPr lang="en-US" sz="1600" b="0" dirty="0"/>
              <a:t>	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011001</a:t>
            </a:r>
          </a:p>
          <a:p>
            <a:r>
              <a:rPr lang="en-US" sz="1600" b="0" dirty="0"/>
              <a:t>nor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100111</a:t>
            </a:r>
          </a:p>
          <a:p>
            <a:r>
              <a:rPr lang="en-US" sz="1600" b="0" dirty="0"/>
              <a:t>or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100101</a:t>
            </a:r>
          </a:p>
          <a:p>
            <a:r>
              <a:rPr lang="en-US" sz="1600" b="0" dirty="0" err="1"/>
              <a:t>sll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, </a:t>
            </a:r>
            <a:r>
              <a:rPr lang="en-US" sz="1600" b="0" dirty="0" err="1"/>
              <a:t>sa</a:t>
            </a:r>
            <a:r>
              <a:rPr lang="en-US" sz="1600" b="0" dirty="0"/>
              <a:t>	000000</a:t>
            </a:r>
          </a:p>
          <a:p>
            <a:r>
              <a:rPr lang="en-US" sz="1600" b="0" dirty="0" err="1"/>
              <a:t>sllv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	000100</a:t>
            </a:r>
          </a:p>
          <a:p>
            <a:r>
              <a:rPr lang="en-US" sz="1600" b="0" dirty="0" err="1"/>
              <a:t>slt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101010</a:t>
            </a:r>
          </a:p>
          <a:p>
            <a:r>
              <a:rPr lang="en-US" sz="1600" b="0" dirty="0" err="1"/>
              <a:t>sltu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101011</a:t>
            </a:r>
          </a:p>
          <a:p>
            <a:r>
              <a:rPr lang="en-US" sz="1600" b="0" dirty="0" err="1"/>
              <a:t>sra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, </a:t>
            </a:r>
            <a:r>
              <a:rPr lang="en-US" sz="1600" b="0" dirty="0" err="1"/>
              <a:t>sa</a:t>
            </a:r>
            <a:r>
              <a:rPr lang="en-US" sz="1600" b="0" dirty="0"/>
              <a:t>	000011</a:t>
            </a:r>
          </a:p>
          <a:p>
            <a:r>
              <a:rPr lang="en-US" sz="1600" b="0" dirty="0" err="1"/>
              <a:t>srav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	000111</a:t>
            </a:r>
          </a:p>
          <a:p>
            <a:r>
              <a:rPr lang="en-US" sz="1600" b="0" dirty="0" err="1"/>
              <a:t>srl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, </a:t>
            </a:r>
            <a:r>
              <a:rPr lang="en-US" sz="1600" b="0" dirty="0" err="1"/>
              <a:t>sa</a:t>
            </a:r>
            <a:r>
              <a:rPr lang="en-US" sz="1600" b="0" dirty="0"/>
              <a:t>	000010</a:t>
            </a:r>
          </a:p>
          <a:p>
            <a:r>
              <a:rPr lang="en-US" sz="1600" dirty="0"/>
              <a:t>Instruction	Function</a:t>
            </a:r>
          </a:p>
          <a:p>
            <a:r>
              <a:rPr lang="en-US" sz="1600" b="0" dirty="0" err="1"/>
              <a:t>srlv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	000110</a:t>
            </a:r>
          </a:p>
          <a:p>
            <a:r>
              <a:rPr lang="en-US" sz="1600" b="0" dirty="0"/>
              <a:t>sub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100010</a:t>
            </a:r>
          </a:p>
          <a:p>
            <a:r>
              <a:rPr lang="en-US" sz="1600" b="0" dirty="0" err="1"/>
              <a:t>subu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100011</a:t>
            </a:r>
          </a:p>
          <a:p>
            <a:r>
              <a:rPr lang="en-US" sz="1600" b="0" dirty="0" err="1"/>
              <a:t>syscall</a:t>
            </a:r>
            <a:r>
              <a:rPr lang="en-US" sz="1600" b="0" dirty="0"/>
              <a:t>		001100</a:t>
            </a:r>
          </a:p>
          <a:p>
            <a:r>
              <a:rPr lang="en-US" sz="1600" b="0" dirty="0" err="1"/>
              <a:t>xor</a:t>
            </a:r>
            <a:r>
              <a:rPr lang="en-US" sz="1600" b="0" dirty="0"/>
              <a:t>	</a:t>
            </a:r>
            <a:r>
              <a:rPr lang="en-US" sz="1600" b="0" dirty="0" err="1"/>
              <a:t>rd</a:t>
            </a:r>
            <a:r>
              <a:rPr lang="en-US" sz="1600" b="0" dirty="0"/>
              <a:t>, </a:t>
            </a:r>
            <a:r>
              <a:rPr lang="en-US" sz="1600" b="0" dirty="0" err="1"/>
              <a:t>rs</a:t>
            </a:r>
            <a:r>
              <a:rPr lang="en-US" sz="1600" b="0" dirty="0"/>
              <a:t>, </a:t>
            </a:r>
            <a:r>
              <a:rPr lang="en-US" sz="1600" b="0" dirty="0" err="1"/>
              <a:t>rt</a:t>
            </a:r>
            <a:r>
              <a:rPr lang="en-US" sz="1600" b="0" dirty="0"/>
              <a:t>	100110</a:t>
            </a:r>
          </a:p>
        </p:txBody>
      </p:sp>
    </p:spTree>
    <p:extLst>
      <p:ext uri="{BB962C8B-B14F-4D97-AF65-F5344CB8AC3E}">
        <p14:creationId xmlns:p14="http://schemas.microsoft.com/office/powerpoint/2010/main" val="28708315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CMSC411theme">
  <a:themeElements>
    <a:clrScheme name="proposal 15">
      <a:dk1>
        <a:srgbClr val="000000"/>
      </a:dk1>
      <a:lt1>
        <a:srgbClr val="FFFFFF"/>
      </a:lt1>
      <a:dk2>
        <a:srgbClr val="FFFFFF"/>
      </a:dk2>
      <a:lt2>
        <a:srgbClr val="000000"/>
      </a:lt2>
      <a:accent1>
        <a:srgbClr val="A50021"/>
      </a:accent1>
      <a:accent2>
        <a:srgbClr val="009900"/>
      </a:accent2>
      <a:accent3>
        <a:srgbClr val="FFFFFF"/>
      </a:accent3>
      <a:accent4>
        <a:srgbClr val="000000"/>
      </a:accent4>
      <a:accent5>
        <a:srgbClr val="CFAAAB"/>
      </a:accent5>
      <a:accent6>
        <a:srgbClr val="008A00"/>
      </a:accent6>
      <a:hlink>
        <a:srgbClr val="003399"/>
      </a:hlink>
      <a:folHlink>
        <a:srgbClr val="DDDDDD"/>
      </a:folHlink>
    </a:clrScheme>
    <a:fontScheme name="proposal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b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b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rtlCol="0">
        <a:spAutoFit/>
      </a:bodyPr>
      <a:lstStyle>
        <a:defPPr algn="l">
          <a:defRPr sz="1600" b="0" dirty="0" err="1" smtClean="0"/>
        </a:defPPr>
      </a:lstStyle>
    </a:txDef>
  </a:objectDefaults>
  <a:extraClrSchemeLst>
    <a:extraClrScheme>
      <a:clrScheme name="proposal 1">
        <a:dk1>
          <a:srgbClr val="001932"/>
        </a:dk1>
        <a:lt1>
          <a:srgbClr val="FFFFFF"/>
        </a:lt1>
        <a:dk2>
          <a:srgbClr val="2181B7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BC1D8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6666FF"/>
        </a:hlink>
        <a:folHlink>
          <a:srgbClr val="1C6D9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2">
        <a:dk1>
          <a:srgbClr val="000000"/>
        </a:dk1>
        <a:lt1>
          <a:srgbClr val="FFFFFF"/>
        </a:lt1>
        <a:dk2>
          <a:srgbClr val="000066"/>
        </a:dk2>
        <a:lt2>
          <a:srgbClr val="969696"/>
        </a:lt2>
        <a:accent1>
          <a:srgbClr val="666699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B9B9E7"/>
        </a:accent6>
        <a:hlink>
          <a:srgbClr val="CC00C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4">
        <a:dk1>
          <a:srgbClr val="000000"/>
        </a:dk1>
        <a:lt1>
          <a:srgbClr val="FFFFCC"/>
        </a:lt1>
        <a:dk2>
          <a:srgbClr val="FF6600"/>
        </a:dk2>
        <a:lt2>
          <a:srgbClr val="333300"/>
        </a:lt2>
        <a:accent1>
          <a:srgbClr val="800000"/>
        </a:accent1>
        <a:accent2>
          <a:srgbClr val="CC6600"/>
        </a:accent2>
        <a:accent3>
          <a:srgbClr val="FFFFE2"/>
        </a:accent3>
        <a:accent4>
          <a:srgbClr val="000000"/>
        </a:accent4>
        <a:accent5>
          <a:srgbClr val="C0AAAA"/>
        </a:accent5>
        <a:accent6>
          <a:srgbClr val="B95C00"/>
        </a:accent6>
        <a:hlink>
          <a:srgbClr val="808000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5">
        <a:dk1>
          <a:srgbClr val="1C3956"/>
        </a:dk1>
        <a:lt1>
          <a:srgbClr val="FFFFFF"/>
        </a:lt1>
        <a:dk2>
          <a:srgbClr val="003366"/>
        </a:dk2>
        <a:lt2>
          <a:srgbClr val="DDDDDD"/>
        </a:lt2>
        <a:accent1>
          <a:srgbClr val="3D7CBB"/>
        </a:accent1>
        <a:accent2>
          <a:srgbClr val="00152A"/>
        </a:accent2>
        <a:accent3>
          <a:srgbClr val="AAADB8"/>
        </a:accent3>
        <a:accent4>
          <a:srgbClr val="DADADA"/>
        </a:accent4>
        <a:accent5>
          <a:srgbClr val="AFBFDA"/>
        </a:accent5>
        <a:accent6>
          <a:srgbClr val="001225"/>
        </a:accent6>
        <a:hlink>
          <a:srgbClr val="33CCCC"/>
        </a:hlink>
        <a:folHlink>
          <a:srgbClr val="96B9D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6">
        <a:dk1>
          <a:srgbClr val="000000"/>
        </a:dk1>
        <a:lt1>
          <a:srgbClr val="FFFFFF"/>
        </a:lt1>
        <a:dk2>
          <a:srgbClr val="440044"/>
        </a:dk2>
        <a:lt2>
          <a:srgbClr val="491D49"/>
        </a:lt2>
        <a:accent1>
          <a:srgbClr val="9D9DBD"/>
        </a:accent1>
        <a:accent2>
          <a:srgbClr val="14213C"/>
        </a:accent2>
        <a:accent3>
          <a:srgbClr val="FFFFFF"/>
        </a:accent3>
        <a:accent4>
          <a:srgbClr val="000000"/>
        </a:accent4>
        <a:accent5>
          <a:srgbClr val="CCCCDB"/>
        </a:accent5>
        <a:accent6>
          <a:srgbClr val="111D35"/>
        </a:accent6>
        <a:hlink>
          <a:srgbClr val="666699"/>
        </a:hlink>
        <a:folHlink>
          <a:srgbClr val="DBDBF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7">
        <a:dk1>
          <a:srgbClr val="000000"/>
        </a:dk1>
        <a:lt1>
          <a:srgbClr val="FFFFFF"/>
        </a:lt1>
        <a:dk2>
          <a:srgbClr val="000000"/>
        </a:dk2>
        <a:lt2>
          <a:srgbClr val="001A00"/>
        </a:lt2>
        <a:accent1>
          <a:srgbClr val="339966"/>
        </a:accent1>
        <a:accent2>
          <a:srgbClr val="003300"/>
        </a:accent2>
        <a:accent3>
          <a:srgbClr val="FFFFFF"/>
        </a:accent3>
        <a:accent4>
          <a:srgbClr val="000000"/>
        </a:accent4>
        <a:accent5>
          <a:srgbClr val="ADCAB8"/>
        </a:accent5>
        <a:accent6>
          <a:srgbClr val="002D00"/>
        </a:accent6>
        <a:hlink>
          <a:srgbClr val="FF9933"/>
        </a:hlink>
        <a:folHlink>
          <a:srgbClr val="AFE9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8">
        <a:dk1>
          <a:srgbClr val="000000"/>
        </a:dk1>
        <a:lt1>
          <a:srgbClr val="FFFFFF"/>
        </a:lt1>
        <a:dk2>
          <a:srgbClr val="000000"/>
        </a:dk2>
        <a:lt2>
          <a:srgbClr val="FFCC00"/>
        </a:lt2>
        <a:accent1>
          <a:srgbClr val="FF9900"/>
        </a:accent1>
        <a:accent2>
          <a:srgbClr val="D60093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C20085"/>
        </a:accent6>
        <a:hlink>
          <a:srgbClr val="9966FF"/>
        </a:hlink>
        <a:folHlink>
          <a:srgbClr val="80808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9">
        <a:dk1>
          <a:srgbClr val="001932"/>
        </a:dk1>
        <a:lt1>
          <a:srgbClr val="FFFFFF"/>
        </a:lt1>
        <a:dk2>
          <a:srgbClr val="1A6690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BB8C6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FFCDC0"/>
        </a:hlink>
        <a:folHlink>
          <a:srgbClr val="16547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10">
        <a:dk1>
          <a:srgbClr val="000000"/>
        </a:dk1>
        <a:lt1>
          <a:srgbClr val="FFFFFF"/>
        </a:lt1>
        <a:dk2>
          <a:srgbClr val="114663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AB0B7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FFCDC0"/>
        </a:hlink>
        <a:folHlink>
          <a:srgbClr val="16547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11">
        <a:dk1>
          <a:srgbClr val="000000"/>
        </a:dk1>
        <a:lt1>
          <a:srgbClr val="FFFFFF"/>
        </a:lt1>
        <a:dk2>
          <a:srgbClr val="114663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AB0B7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FFBFAD"/>
        </a:hlink>
        <a:folHlink>
          <a:srgbClr val="0E36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12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1B0FF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19FE7"/>
        </a:accent6>
        <a:hlink>
          <a:srgbClr val="0033CC"/>
        </a:hlink>
        <a:folHlink>
          <a:srgbClr val="0E36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13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1B0FF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19FE7"/>
        </a:accent6>
        <a:hlink>
          <a:srgbClr val="003399"/>
        </a:hlink>
        <a:folHlink>
          <a:srgbClr val="0E36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14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1B0FF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19FE7"/>
        </a:accent6>
        <a:hlink>
          <a:srgbClr val="00339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15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09900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08A00"/>
        </a:accent6>
        <a:hlink>
          <a:srgbClr val="00339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MSC411theme" id="{BC55998C-368B-B044-8B36-78082E1C8EA4}" vid="{B8E5A669-A5BF-3142-A21E-E89D049C65D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CMSC411theme</Template>
  <TotalTime>14735</TotalTime>
  <Words>2090</Words>
  <Application>Microsoft Macintosh PowerPoint</Application>
  <PresentationFormat>On-screen Show (4:3)</PresentationFormat>
  <Paragraphs>513</Paragraphs>
  <Slides>20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Arial</vt:lpstr>
      <vt:lpstr>Arial Narrow</vt:lpstr>
      <vt:lpstr>Comic Sans MS</vt:lpstr>
      <vt:lpstr>Courier New</vt:lpstr>
      <vt:lpstr>inter-regular</vt:lpstr>
      <vt:lpstr>Symbol</vt:lpstr>
      <vt:lpstr>Tahoma</vt:lpstr>
      <vt:lpstr>Tekton</vt:lpstr>
      <vt:lpstr>Times New Roman</vt:lpstr>
      <vt:lpstr>Wingdings</vt:lpstr>
      <vt:lpstr>Wingdings 2</vt:lpstr>
      <vt:lpstr>CMSC411theme</vt:lpstr>
      <vt:lpstr> ISA (Instruction Set Architecture) Part II</vt:lpstr>
      <vt:lpstr>PowerPoint Presentation</vt:lpstr>
      <vt:lpstr>The Stored-Program Computer</vt:lpstr>
      <vt:lpstr>Register File</vt:lpstr>
      <vt:lpstr>Recap:  MIPS Instruction Formats</vt:lpstr>
      <vt:lpstr>MIPS Reference Data (Green Card)</vt:lpstr>
      <vt:lpstr>MIPS ALU Operations</vt:lpstr>
      <vt:lpstr>MIPS Since Cycle Datapath</vt:lpstr>
      <vt:lpstr>Function Code Examples</vt:lpstr>
      <vt:lpstr>Shift operations</vt:lpstr>
      <vt:lpstr>MIPS Shift Operations</vt:lpstr>
      <vt:lpstr>MIPS Shift Operations</vt:lpstr>
      <vt:lpstr>MIPS ALU Operations with Immediate</vt:lpstr>
      <vt:lpstr>Working with Constants</vt:lpstr>
      <vt:lpstr>Beware ADDIU: “add immediate unsigned”</vt:lpstr>
      <vt:lpstr>ORI: Unsigned Constants</vt:lpstr>
      <vt:lpstr>How About Larger Constants?</vt:lpstr>
      <vt:lpstr>How About Larger Constants?</vt:lpstr>
      <vt:lpstr>MIPS Operations</vt:lpstr>
      <vt:lpstr>Exercise</vt:lpstr>
    </vt:vector>
  </TitlesOfParts>
  <Manager/>
  <Company>UMBC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 Sets - 1</dc:title>
  <dc:subject/>
  <dc:creator/>
  <cp:keywords/>
  <dc:description/>
  <cp:lastModifiedBy>Microsoft Office User</cp:lastModifiedBy>
  <cp:revision>359</cp:revision>
  <cp:lastPrinted>1999-09-10T12:56:53Z</cp:lastPrinted>
  <dcterms:created xsi:type="dcterms:W3CDTF">2011-01-26T16:55:54Z</dcterms:created>
  <dcterms:modified xsi:type="dcterms:W3CDTF">2022-09-21T15:22:42Z</dcterms:modified>
  <cp:category/>
</cp:coreProperties>
</file>

<file path=docProps/thumbnail.jpeg>
</file>